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40"/>
  </p:notesMasterIdLst>
  <p:sldIdLst>
    <p:sldId id="256" r:id="rId3"/>
    <p:sldId id="296" r:id="rId4"/>
    <p:sldId id="257" r:id="rId5"/>
    <p:sldId id="258" r:id="rId6"/>
    <p:sldId id="259" r:id="rId7"/>
    <p:sldId id="260" r:id="rId8"/>
    <p:sldId id="261" r:id="rId9"/>
    <p:sldId id="297" r:id="rId10"/>
    <p:sldId id="298"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77tZ1OuY0dPPXtnDCXGTBQsK+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85F6B-9BD1-4C34-A595-1C8289D8572C}">
  <a:tblStyle styleId="{0C685F6B-9BD1-4C34-A595-1C8289D8572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3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customschemas.google.com/relationships/presentationmetadata" Target="metadata"/><Relationship Id="rId20"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Đề tài tập trung vào xây dựng hệ thống và mô hình</a:t>
            </a:r>
            <a:endParaRPr/>
          </a:p>
          <a:p>
            <a:pPr marL="0" lvl="0" indent="0" algn="l" rtl="0">
              <a:spcBef>
                <a:spcPts val="0"/>
              </a:spcBef>
              <a:spcAft>
                <a:spcPts val="0"/>
              </a:spcAft>
              <a:buNone/>
            </a:pPr>
            <a:r>
              <a:rPr lang="en-US"/>
              <a:t>Cung cấp nền tảng hệ thống và xây dựng mô hình</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Unity yeu cau cau hinh thap</a:t>
            </a:r>
            <a:endParaRPr/>
          </a:p>
          <a:p>
            <a:pPr marL="0" lvl="0" indent="0" algn="l" rtl="0">
              <a:spcBef>
                <a:spcPts val="0"/>
              </a:spcBef>
              <a:spcAft>
                <a:spcPts val="0"/>
              </a:spcAft>
              <a:buNone/>
            </a:pPr>
            <a:r>
              <a:rPr lang="en-US"/>
              <a:t>Studio: Wolffun, Zitga, …</a:t>
            </a:r>
            <a:endParaRPr/>
          </a:p>
          <a:p>
            <a:pPr marL="0" lvl="0" indent="0" algn="l" rtl="0">
              <a:spcBef>
                <a:spcPts val="0"/>
              </a:spcBef>
              <a:spcAft>
                <a:spcPts val="0"/>
              </a:spcAft>
              <a:buNone/>
            </a:pPr>
            <a:r>
              <a:rPr lang="en-US"/>
              <a:t>Đứng trên vai người khổng lồ</a:t>
            </a:r>
            <a:endParaRPr/>
          </a:p>
          <a:p>
            <a:pPr marL="0" lvl="0" indent="0" algn="l" rtl="0">
              <a:spcBef>
                <a:spcPts val="0"/>
              </a:spcBef>
              <a:spcAft>
                <a:spcPts val="0"/>
              </a:spcAft>
              <a:buNone/>
            </a:pPr>
            <a:r>
              <a:rPr lang="en-US"/>
              <a:t>Unity: dành cho nhà sáng tạo</a:t>
            </a:r>
            <a:endParaRPr/>
          </a:p>
        </p:txBody>
      </p:sp>
      <p:sp>
        <p:nvSpPr>
          <p:cNvPr id="272" name="Google Shape;27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Nhấn mạnh:</a:t>
            </a:r>
            <a:endParaRPr/>
          </a:p>
          <a:p>
            <a:pPr marL="0" lvl="0" indent="0" algn="l" rtl="0">
              <a:spcBef>
                <a:spcPts val="0"/>
              </a:spcBef>
              <a:spcAft>
                <a:spcPts val="0"/>
              </a:spcAft>
              <a:buNone/>
            </a:pPr>
            <a:r>
              <a:rPr lang="en-US"/>
              <a:t>- Giảm số lượng button =&gt; sử dụng nút đảo để đảo chiều như nút phóng to sau khi nhấn đảo sẽ thành nút thu nhỏ, ….</a:t>
            </a:r>
            <a:endParaRPr/>
          </a:p>
        </p:txBody>
      </p:sp>
      <p:sp>
        <p:nvSpPr>
          <p:cNvPr id="353" name="Google Shape;35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Tia song song theo trục Z</a:t>
            </a:r>
            <a:endParaRPr/>
          </a:p>
        </p:txBody>
      </p:sp>
      <p:sp>
        <p:nvSpPr>
          <p:cNvPr id="384" name="Google Shape;38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51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640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CDBE-7C18-4D91-B17D-21D930E2F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DCBA82-06E9-4A84-97AB-056FF85D1C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BAB4AE-9430-4C77-9B70-A9DF8147E5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EACB2B-1519-4E06-BA0E-46EF81BCD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1ADB4-B002-4A79-BEF9-7661F72083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67065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3F52-F8CD-4B75-9F34-CC575C4FF1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02B91-8176-40B5-8C99-0699B3C52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20D5E-50FD-4901-BAA5-927F198B57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41F1B5-84F0-4ACF-9FBE-A27F70C58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A3967-4A7E-4C7F-B9E7-95939F9A7C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26176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D7611-5C51-489E-A7FC-8F4345F987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490882-3F99-4685-BC1C-036ED8FDD0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F348B-F6FB-4341-BAC1-39E6A0A25CD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C5F12DA-2E34-498D-A27B-D7BA5DC70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F6851-3549-433A-B72C-A8181D28B2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09769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477044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94901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43906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790467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85276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96802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088924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30234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050E-B74C-4986-9E02-1D752ED762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432109-5057-4310-842B-75D29D51B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1C634-9E56-4103-A2D6-EF41F1701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24F5BA-16B4-47F9-B926-29F86822D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F7122-EE66-4237-9EF5-68224423B0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87300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747732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437404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57987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2344-F838-45BA-8A50-4501C6C33A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758EA6-C694-4EF9-BD58-7A862E064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43B8BA-83D4-44AE-8C90-AF0E82741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CAF6153-0F09-4734-B1F9-801E24D15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FB435-A0CD-49DD-A9E7-CF990ADAC9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181932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517F-EF37-4EF2-B56B-9DC7A6950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C24B1C-C801-466C-B262-1BF7C91D40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7D83DB-585A-413F-834F-80BC2EF721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3B2BA9-B373-49B5-A292-325A3EEA97E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D0FBC85-F030-457C-A91E-9FE41D04B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1C161-05A7-43E4-8252-73FE20C500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65418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A6FD-A6B2-467A-985A-03A980406E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CADB1-E40B-4399-B648-BCBE6609C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BF2F0B-A014-473E-9CA9-EE2905CA0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3B13B-497C-4118-B12B-AF39E3B2C0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DCDBD5-4FFD-4152-BE51-0B48E85EC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9AB294-C09E-4EDC-B51E-22558B12F94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9D7C8D5-D6A4-43B3-8236-0CC79BABAA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9E27D3-89F2-44C3-874D-B86F5A864A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879555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DB1F-3804-4592-AF7F-D65C95EFD7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CEBA2D-1E51-4D52-A88A-C7B57673790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F94C742-2856-4502-A081-42363F1F63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31F9F9-54CC-4538-8924-6AE4E7B9CD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62742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5070CD-347F-465E-B9CE-8E6B90C48E3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FDAD9C2-891E-4D68-AF07-419F2FA90D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83CA8-69CE-466A-9810-8E85F5F10D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51754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7FA0-C2D4-4D77-B6A7-9E93D1C16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7B6641-6156-4C28-8ADE-7A7B842CA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A53C71-E119-4CBD-A09A-502DA329A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25EB2F-6883-41FA-9C79-E6A2C2BBBF0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AD6526-4B72-4220-AC61-E4EFF83B1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775B3-06CB-4B2D-982E-4CD5C01846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10460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D247-BEDC-45A5-989E-02A7638E8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73E8E-B685-4402-AB38-A0EBE376D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0663E8-DE4B-45BF-B3CD-4E548896E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97563-7BDA-497E-B350-7D238E6C788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A8FE5CF-5865-45D6-8374-D2D30A67E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B0FBF-586A-482E-B413-FB98960EA9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35875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1C0D60-25CD-43DB-BD66-775F6FB9F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47121-F004-4FEB-A143-B197358B0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48D-DFAE-4CB3-A0C7-8ED6DBFE7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4710783-841B-4A02-B113-E526585B45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434942-5D7B-486B-8BA4-EC9D13FC0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9538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46113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jpe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4.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6.jpeg"/><Relationship Id="rId7"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4.jpg"/><Relationship Id="rId4" Type="http://schemas.openxmlformats.org/officeDocument/2006/relationships/image" Target="../media/image5.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6.jpeg"/><Relationship Id="rId7"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jpg"/><Relationship Id="rId11" Type="http://schemas.openxmlformats.org/officeDocument/2006/relationships/image" Target="../media/image1.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
          <p:cNvSpPr txBox="1"/>
          <p:nvPr/>
        </p:nvSpPr>
        <p:spPr>
          <a:xfrm>
            <a:off x="3578259" y="191178"/>
            <a:ext cx="54168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dirty="0">
                <a:solidFill>
                  <a:schemeClr val="dk1"/>
                </a:solidFill>
                <a:latin typeface="Times New Roman"/>
                <a:ea typeface="Times New Roman"/>
                <a:cs typeface="Times New Roman"/>
                <a:sym typeface="Times New Roman"/>
              </a:rPr>
              <a:t>ĐẠI HỌC THỦ DẦU MỘT</a:t>
            </a:r>
            <a:endParaRPr dirty="0"/>
          </a:p>
        </p:txBody>
      </p:sp>
      <p:sp>
        <p:nvSpPr>
          <p:cNvPr id="91" name="Google Shape;91;p1"/>
          <p:cNvSpPr txBox="1"/>
          <p:nvPr/>
        </p:nvSpPr>
        <p:spPr>
          <a:xfrm>
            <a:off x="3081593" y="837509"/>
            <a:ext cx="690060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VIỆN KỸ THUẬT – CÔNG NGHỆ</a:t>
            </a:r>
            <a:endParaRPr/>
          </a:p>
        </p:txBody>
      </p:sp>
      <p:sp>
        <p:nvSpPr>
          <p:cNvPr id="92" name="Google Shape;92;p1"/>
          <p:cNvSpPr txBox="1"/>
          <p:nvPr/>
        </p:nvSpPr>
        <p:spPr>
          <a:xfrm>
            <a:off x="1283414" y="1746673"/>
            <a:ext cx="1007038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dk1"/>
                </a:solidFill>
                <a:latin typeface="Times New Roman"/>
                <a:ea typeface="Times New Roman"/>
                <a:cs typeface="Times New Roman"/>
                <a:sym typeface="Times New Roman"/>
              </a:rPr>
              <a:t>BÁO CÁO NGHIÊN CỨU KHOA HỌC </a:t>
            </a:r>
            <a:endParaRPr sz="4400" b="1" dirty="0">
              <a:solidFill>
                <a:schemeClr val="dk1"/>
              </a:solidFill>
              <a:latin typeface="Times New Roman"/>
              <a:ea typeface="Times New Roman"/>
              <a:cs typeface="Times New Roman"/>
              <a:sym typeface="Times New Roman"/>
            </a:endParaRPr>
          </a:p>
        </p:txBody>
      </p:sp>
      <p:pic>
        <p:nvPicPr>
          <p:cNvPr id="93" name="Google Shape;93;p1" descr="Viện Kỹ Thuật - Công Nghệ - Đại học Thủ Dầu Một"/>
          <p:cNvPicPr preferRelativeResize="0"/>
          <p:nvPr/>
        </p:nvPicPr>
        <p:blipFill rotWithShape="1">
          <a:blip r:embed="rId3">
            <a:alphaModFix/>
          </a:blip>
          <a:srcRect/>
          <a:stretch/>
        </p:blipFill>
        <p:spPr>
          <a:xfrm>
            <a:off x="240104" y="-190208"/>
            <a:ext cx="2237173" cy="2237173"/>
          </a:xfrm>
          <a:prstGeom prst="rect">
            <a:avLst/>
          </a:prstGeom>
          <a:noFill/>
          <a:ln>
            <a:noFill/>
          </a:ln>
        </p:spPr>
      </p:pic>
      <p:sp>
        <p:nvSpPr>
          <p:cNvPr id="94" name="Google Shape;94;p1"/>
          <p:cNvSpPr/>
          <p:nvPr/>
        </p:nvSpPr>
        <p:spPr>
          <a:xfrm>
            <a:off x="97654" y="2725444"/>
            <a:ext cx="11967099" cy="1828801"/>
          </a:xfrm>
          <a:prstGeom prst="roundRect">
            <a:avLst>
              <a:gd name="adj" fmla="val 16667"/>
            </a:avLst>
          </a:prstGeom>
          <a:solidFill>
            <a:srgbClr val="C4E0B2"/>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err="1">
                <a:solidFill>
                  <a:schemeClr val="dk1"/>
                </a:solidFill>
                <a:latin typeface="Times New Roman"/>
                <a:ea typeface="Times New Roman"/>
                <a:cs typeface="Times New Roman"/>
                <a:sym typeface="Times New Roman"/>
              </a:rPr>
              <a:t>Đề</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tài</a:t>
            </a:r>
            <a:r>
              <a:rPr lang="en-US" sz="3200" b="1" dirty="0">
                <a:solidFill>
                  <a:schemeClr val="dk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r>
              <a:rPr lang="en-US" sz="3600" b="1" dirty="0">
                <a:solidFill>
                  <a:schemeClr val="dk1"/>
                </a:solidFill>
                <a:latin typeface="Times New Roman"/>
                <a:ea typeface="Times New Roman"/>
                <a:cs typeface="Times New Roman"/>
                <a:sym typeface="Times New Roman"/>
              </a:rPr>
              <a:t> </a:t>
            </a:r>
            <a:r>
              <a:rPr lang="en-US" sz="3600" dirty="0">
                <a:solidFill>
                  <a:schemeClr val="dk1"/>
                </a:solidFill>
                <a:latin typeface="Times New Roman"/>
                <a:ea typeface="Times New Roman"/>
                <a:cs typeface="Times New Roman"/>
                <a:sym typeface="Times New Roman"/>
              </a:rPr>
              <a:t>“</a:t>
            </a:r>
            <a:r>
              <a:rPr lang="en-US" sz="3600" dirty="0" err="1">
                <a:solidFill>
                  <a:schemeClr val="dk1"/>
                </a:solidFill>
                <a:latin typeface="Times New Roman"/>
                <a:ea typeface="Times New Roman"/>
                <a:cs typeface="Times New Roman"/>
                <a:sym typeface="Times New Roman"/>
              </a:rPr>
              <a:t>Xây</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dựng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hệ</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thống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thực</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tế</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ảo</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tăng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cường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hỗ</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trợ</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hiển</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thị</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mô</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hình</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trên</a:t>
            </a:r>
            <a:r>
              <a:rPr lang="en-US" sz="3600" dirty="0">
                <a:solidFill>
                  <a:schemeClr val="dk1"/>
                </a:solidFill>
                <a:latin typeface="Times New Roman"/>
                <a:ea typeface="Times New Roman"/>
                <a:cs typeface="Times New Roman"/>
                <a:sym typeface="Times New Roman"/>
              </a:rPr>
              <a:t> di </a:t>
            </a:r>
            <a:r>
              <a:rPr lang="en-US" sz="3600" dirty="0" err="1">
                <a:solidFill>
                  <a:schemeClr val="dk1"/>
                </a:solidFill>
                <a:latin typeface="Times New Roman"/>
                <a:ea typeface="Times New Roman"/>
                <a:cs typeface="Times New Roman"/>
                <a:sym typeface="Times New Roman"/>
              </a:rPr>
              <a:t>động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trong</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học</a:t>
            </a:r>
            <a:r>
              <a:rPr lang="en-US" sz="3600" dirty="0">
                <a:solidFill>
                  <a:schemeClr val="dk1"/>
                </a:solidFill>
                <a:latin typeface="Times New Roman"/>
                <a:ea typeface="Times New Roman"/>
                <a:cs typeface="Times New Roman"/>
                <a:sym typeface="Times New Roman"/>
              </a:rPr>
              <a:t> </a:t>
            </a:r>
            <a:r>
              <a:rPr lang="en-US" sz="3600" dirty="0" err="1">
                <a:solidFill>
                  <a:schemeClr val="dk1"/>
                </a:solidFill>
                <a:latin typeface="Times New Roman"/>
                <a:ea typeface="Times New Roman"/>
                <a:cs typeface="Times New Roman"/>
                <a:sym typeface="Times New Roman"/>
              </a:rPr>
              <a:t>tập</a:t>
            </a:r>
            <a:r>
              <a:rPr lang="en-US" sz="3600" dirty="0">
                <a:solidFill>
                  <a:schemeClr val="dk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aphicFrame>
        <p:nvGraphicFramePr>
          <p:cNvPr id="95" name="Google Shape;95;p1"/>
          <p:cNvGraphicFramePr/>
          <p:nvPr/>
        </p:nvGraphicFramePr>
        <p:xfrm>
          <a:off x="1736437" y="4838022"/>
          <a:ext cx="8128000" cy="1828840"/>
        </p:xfrm>
        <a:graphic>
          <a:graphicData uri="http://schemas.openxmlformats.org/drawingml/2006/table">
            <a:tbl>
              <a:tblPr firstRow="1" bandRow="1">
                <a:noFill/>
                <a:tableStyleId>{0C685F6B-9BD1-4C34-A595-1C8289D8572C}</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400" b="1" u="none" strike="noStrike" cap="none" dirty="0" err="1">
                          <a:latin typeface="Times New Roman"/>
                          <a:ea typeface="Times New Roman"/>
                          <a:cs typeface="Times New Roman"/>
                          <a:sym typeface="Times New Roman"/>
                        </a:rPr>
                        <a:t>Giảng</a:t>
                      </a:r>
                      <a:r>
                        <a:rPr lang="en-US" sz="2400" b="1" u="none" strike="noStrike" cap="none" dirty="0">
                          <a:latin typeface="Times New Roman"/>
                          <a:ea typeface="Times New Roman"/>
                          <a:cs typeface="Times New Roman"/>
                          <a:sym typeface="Times New Roman"/>
                        </a:rPr>
                        <a:t> </a:t>
                      </a:r>
                      <a:r>
                        <a:rPr lang="en-US" sz="2400" b="1" u="none" strike="noStrike" cap="none" dirty="0" err="1">
                          <a:latin typeface="Times New Roman"/>
                          <a:ea typeface="Times New Roman"/>
                          <a:cs typeface="Times New Roman"/>
                          <a:sym typeface="Times New Roman"/>
                        </a:rPr>
                        <a:t>viên</a:t>
                      </a:r>
                      <a:r>
                        <a:rPr lang="en-US" sz="2400" b="1" u="none" strike="noStrike" cap="none" dirty="0">
                          <a:latin typeface="Times New Roman"/>
                          <a:ea typeface="Times New Roman"/>
                          <a:cs typeface="Times New Roman"/>
                          <a:sym typeface="Times New Roman"/>
                        </a:rPr>
                        <a:t> </a:t>
                      </a:r>
                      <a:r>
                        <a:rPr lang="en-US" sz="2400" b="1" u="none" strike="noStrike" cap="none" dirty="0" err="1">
                          <a:latin typeface="Times New Roman"/>
                          <a:ea typeface="Times New Roman"/>
                          <a:cs typeface="Times New Roman"/>
                          <a:sym typeface="Times New Roman"/>
                        </a:rPr>
                        <a:t>hướng</a:t>
                      </a:r>
                      <a:r>
                        <a:rPr lang="en-US" sz="2400" b="1" u="none" strike="noStrike" cap="none" dirty="0">
                          <a:latin typeface="Times New Roman"/>
                          <a:ea typeface="Times New Roman"/>
                          <a:cs typeface="Times New Roman"/>
                          <a:sym typeface="Times New Roman"/>
                        </a:rPr>
                        <a:t> </a:t>
                      </a:r>
                      <a:r>
                        <a:rPr lang="en-US" sz="2400" b="1" u="none" strike="noStrike" cap="none" dirty="0" err="1">
                          <a:latin typeface="Times New Roman"/>
                          <a:ea typeface="Times New Roman"/>
                          <a:cs typeface="Times New Roman"/>
                          <a:sym typeface="Times New Roman"/>
                        </a:rPr>
                        <a:t>dẫn</a:t>
                      </a:r>
                      <a:r>
                        <a:rPr lang="en-US" sz="2400" b="1" u="none" strike="noStrike" cap="none" dirty="0">
                          <a:latin typeface="Times New Roman"/>
                          <a:ea typeface="Times New Roman"/>
                          <a:cs typeface="Times New Roman"/>
                          <a:sym typeface="Times New Roman"/>
                        </a:rPr>
                        <a:t>:</a:t>
                      </a:r>
                      <a:endParaRPr sz="2400" b="1" dirty="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400" b="1" dirty="0" err="1">
                          <a:latin typeface="Times New Roman"/>
                          <a:ea typeface="Times New Roman"/>
                          <a:cs typeface="Times New Roman"/>
                          <a:sym typeface="Times New Roman"/>
                        </a:rPr>
                        <a:t>ThS</a:t>
                      </a:r>
                      <a:r>
                        <a:rPr lang="en-US" sz="2400" b="1" dirty="0">
                          <a:latin typeface="Times New Roman"/>
                          <a:ea typeface="Times New Roman"/>
                          <a:cs typeface="Times New Roman"/>
                          <a:sym typeface="Times New Roman"/>
                        </a:rPr>
                        <a:t>. </a:t>
                      </a:r>
                      <a:r>
                        <a:rPr lang="en-US" sz="2400" b="1" dirty="0" err="1">
                          <a:latin typeface="Times New Roman"/>
                          <a:ea typeface="Times New Roman"/>
                          <a:cs typeface="Times New Roman"/>
                          <a:sym typeface="Times New Roman"/>
                        </a:rPr>
                        <a:t>Hồ</a:t>
                      </a:r>
                      <a:r>
                        <a:rPr lang="en-US" sz="2400" b="1" dirty="0">
                          <a:latin typeface="Times New Roman"/>
                          <a:ea typeface="Times New Roman"/>
                          <a:cs typeface="Times New Roman"/>
                          <a:sym typeface="Times New Roman"/>
                        </a:rPr>
                        <a:t> </a:t>
                      </a:r>
                      <a:r>
                        <a:rPr lang="en-US" sz="2400" b="1" dirty="0" err="1">
                          <a:latin typeface="Times New Roman"/>
                          <a:ea typeface="Times New Roman"/>
                          <a:cs typeface="Times New Roman"/>
                          <a:sym typeface="Times New Roman"/>
                        </a:rPr>
                        <a:t>Đắc</a:t>
                      </a:r>
                      <a:r>
                        <a:rPr lang="en-US" sz="2400" b="1" dirty="0">
                          <a:latin typeface="Times New Roman"/>
                          <a:ea typeface="Times New Roman"/>
                          <a:cs typeface="Times New Roman"/>
                          <a:sym typeface="Times New Roman"/>
                        </a:rPr>
                        <a:t> </a:t>
                      </a:r>
                      <a:r>
                        <a:rPr lang="en-US" sz="2400" b="1" dirty="0" err="1">
                          <a:latin typeface="Times New Roman"/>
                          <a:ea typeface="Times New Roman"/>
                          <a:cs typeface="Times New Roman"/>
                          <a:sym typeface="Times New Roman"/>
                        </a:rPr>
                        <a:t>Hưng</a:t>
                      </a:r>
                      <a:endParaRPr sz="2400" b="1" dirty="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400" b="1">
                          <a:latin typeface="Times New Roman"/>
                          <a:ea typeface="Times New Roman"/>
                          <a:cs typeface="Times New Roman"/>
                          <a:sym typeface="Times New Roman"/>
                        </a:rPr>
                        <a:t>Sinh viên:</a:t>
                      </a:r>
                      <a:endParaRPr sz="2400" b="1">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400" b="1">
                          <a:latin typeface="Times New Roman"/>
                          <a:ea typeface="Times New Roman"/>
                          <a:cs typeface="Times New Roman"/>
                          <a:sym typeface="Times New Roman"/>
                        </a:rPr>
                        <a:t>Trần Tuấn Anh</a:t>
                      </a:r>
                      <a:endParaRPr sz="2400" b="1">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400" b="1">
                          <a:latin typeface="Times New Roman"/>
                          <a:ea typeface="Times New Roman"/>
                          <a:cs typeface="Times New Roman"/>
                          <a:sym typeface="Times New Roman"/>
                        </a:rPr>
                        <a:t>MSSV: </a:t>
                      </a:r>
                      <a:r>
                        <a:rPr lang="en-US" sz="2400">
                          <a:latin typeface="Times New Roman"/>
                          <a:ea typeface="Times New Roman"/>
                          <a:cs typeface="Times New Roman"/>
                          <a:sym typeface="Times New Roman"/>
                        </a:rPr>
                        <a:t>1825202010102</a:t>
                      </a:r>
                      <a:endParaRPr sz="240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400" b="1">
                          <a:latin typeface="Times New Roman"/>
                          <a:ea typeface="Times New Roman"/>
                          <a:cs typeface="Times New Roman"/>
                          <a:sym typeface="Times New Roman"/>
                        </a:rPr>
                        <a:t>Ngành: </a:t>
                      </a:r>
                      <a:r>
                        <a:rPr lang="en-US" sz="2400">
                          <a:latin typeface="Times New Roman"/>
                          <a:ea typeface="Times New Roman"/>
                          <a:cs typeface="Times New Roman"/>
                          <a:sym typeface="Times New Roman"/>
                        </a:rPr>
                        <a:t>Kỹ thuật điện – điện tử</a:t>
                      </a:r>
                      <a:endParaRPr sz="240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2400" b="1">
                          <a:latin typeface="Times New Roman"/>
                          <a:ea typeface="Times New Roman"/>
                          <a:cs typeface="Times New Roman"/>
                          <a:sym typeface="Times New Roman"/>
                        </a:rPr>
                        <a:t>Khóa: </a:t>
                      </a:r>
                      <a:r>
                        <a:rPr lang="en-US" sz="2400">
                          <a:latin typeface="Times New Roman"/>
                          <a:ea typeface="Times New Roman"/>
                          <a:cs typeface="Times New Roman"/>
                          <a:sym typeface="Times New Roman"/>
                        </a:rPr>
                        <a:t>D18;</a:t>
                      </a:r>
                      <a:endParaRPr sz="240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400" dirty="0" err="1">
                          <a:latin typeface="Times New Roman"/>
                          <a:ea typeface="Times New Roman"/>
                          <a:cs typeface="Times New Roman"/>
                          <a:sym typeface="Times New Roman"/>
                        </a:rPr>
                        <a:t>Hệ</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chính</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quy</a:t>
                      </a:r>
                      <a:endParaRPr sz="2400" dirty="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pic>
        <p:nvPicPr>
          <p:cNvPr id="207" name="Google Shape;207;p10" descr="Thinking. Idea Concept. 628408 - Download Free Vectors, Clipart Graphics &amp;  Vector Art"/>
          <p:cNvPicPr preferRelativeResize="0"/>
          <p:nvPr/>
        </p:nvPicPr>
        <p:blipFill rotWithShape="1">
          <a:blip r:embed="rId3">
            <a:alphaModFix/>
          </a:blip>
          <a:srcRect/>
          <a:stretch/>
        </p:blipFill>
        <p:spPr>
          <a:xfrm>
            <a:off x="115087" y="1435684"/>
            <a:ext cx="5018382" cy="5018382"/>
          </a:xfrm>
          <a:prstGeom prst="rect">
            <a:avLst/>
          </a:prstGeom>
          <a:noFill/>
          <a:ln>
            <a:noFill/>
          </a:ln>
        </p:spPr>
      </p:pic>
      <p:sp>
        <p:nvSpPr>
          <p:cNvPr id="208" name="Google Shape;208;p10"/>
          <p:cNvSpPr txBox="1"/>
          <p:nvPr/>
        </p:nvSpPr>
        <p:spPr>
          <a:xfrm>
            <a:off x="5133469" y="1682717"/>
            <a:ext cx="7058531"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3200"/>
              <a:buFont typeface="Times New Roman"/>
              <a:buChar char="-"/>
            </a:pPr>
            <a:r>
              <a:rPr lang="en-US" sz="3200" dirty="0" err="1">
                <a:solidFill>
                  <a:schemeClr val="dk1"/>
                </a:solidFill>
                <a:latin typeface="Times New Roman"/>
                <a:ea typeface="Times New Roman"/>
                <a:cs typeface="Times New Roman"/>
                <a:sym typeface="Times New Roman"/>
              </a:rPr>
              <a:t>Hầu</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hết</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mọi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người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đều</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sở</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hữu</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ít</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nhất</a:t>
            </a:r>
            <a:r>
              <a:rPr lang="en-US" sz="3200" dirty="0">
                <a:solidFill>
                  <a:schemeClr val="dk1"/>
                </a:solidFill>
                <a:latin typeface="Times New Roman"/>
                <a:ea typeface="Times New Roman"/>
                <a:cs typeface="Times New Roman"/>
                <a:sym typeface="Times New Roman"/>
              </a:rPr>
              <a:t> 1 </a:t>
            </a:r>
            <a:r>
              <a:rPr lang="en-US" sz="3200" dirty="0" err="1">
                <a:solidFill>
                  <a:schemeClr val="dk1"/>
                </a:solidFill>
                <a:latin typeface="Times New Roman"/>
                <a:ea typeface="Times New Roman"/>
                <a:cs typeface="Times New Roman"/>
                <a:sym typeface="Times New Roman"/>
              </a:rPr>
              <a:t>chiếc</a:t>
            </a:r>
            <a:r>
              <a:rPr lang="en-US" sz="3200" dirty="0">
                <a:solidFill>
                  <a:schemeClr val="dk1"/>
                </a:solidFill>
                <a:latin typeface="Times New Roman"/>
                <a:ea typeface="Times New Roman"/>
                <a:cs typeface="Times New Roman"/>
                <a:sym typeface="Times New Roman"/>
              </a:rPr>
              <a:t> smartphone.</a:t>
            </a:r>
            <a:endParaRPr dirty="0"/>
          </a:p>
          <a:p>
            <a:pPr marL="285750" marR="0" lvl="0" indent="-285750" algn="l" rtl="0">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Xu </a:t>
            </a:r>
            <a:r>
              <a:rPr lang="en-US" sz="3200" dirty="0" err="1">
                <a:solidFill>
                  <a:schemeClr val="dk1"/>
                </a:solidFill>
                <a:latin typeface="Times New Roman"/>
                <a:ea typeface="Times New Roman"/>
                <a:cs typeface="Times New Roman"/>
                <a:sym typeface="Times New Roman"/>
              </a:rPr>
              <a:t>hướng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áp</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dụng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công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nghệ</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vào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giáo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dục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mang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lại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hiệu</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quả</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rất</a:t>
            </a:r>
            <a:r>
              <a:rPr lang="en-US" sz="3200" dirty="0">
                <a:solidFill>
                  <a:schemeClr val="dk1"/>
                </a:solidFill>
                <a:latin typeface="Times New Roman"/>
                <a:ea typeface="Times New Roman"/>
                <a:cs typeface="Times New Roman"/>
                <a:sym typeface="Times New Roman"/>
              </a:rPr>
              <a:t> to </a:t>
            </a:r>
            <a:r>
              <a:rPr lang="en-US" sz="3200" dirty="0" err="1">
                <a:solidFill>
                  <a:schemeClr val="dk1"/>
                </a:solidFill>
                <a:latin typeface="Times New Roman"/>
                <a:ea typeface="Times New Roman"/>
                <a:cs typeface="Times New Roman"/>
                <a:sym typeface="Times New Roman"/>
              </a:rPr>
              <a:t>lớn</a:t>
            </a:r>
            <a:r>
              <a:rPr lang="en-US" sz="3200" dirty="0">
                <a:solidFill>
                  <a:schemeClr val="dk1"/>
                </a:solidFill>
                <a:latin typeface="Times New Roman"/>
                <a:ea typeface="Times New Roman"/>
                <a:cs typeface="Times New Roman"/>
                <a:sym typeface="Times New Roman"/>
              </a:rPr>
              <a:t>.</a:t>
            </a:r>
            <a:endParaRPr dirty="0"/>
          </a:p>
          <a:p>
            <a:pPr marL="285750" marR="0" lvl="0" indent="-285750" algn="l" rtl="0">
              <a:spcBef>
                <a:spcPts val="0"/>
              </a:spcBef>
              <a:spcAft>
                <a:spcPts val="0"/>
              </a:spcAft>
              <a:buClr>
                <a:schemeClr val="dk1"/>
              </a:buClr>
              <a:buSzPts val="3200"/>
              <a:buFont typeface="Times New Roman"/>
              <a:buChar char="-"/>
            </a:pPr>
            <a:r>
              <a:rPr lang="en-US" sz="3200" dirty="0" err="1">
                <a:solidFill>
                  <a:schemeClr val="dk1"/>
                </a:solidFill>
                <a:latin typeface="Times New Roman"/>
                <a:ea typeface="Times New Roman"/>
                <a:cs typeface="Times New Roman"/>
                <a:sym typeface="Times New Roman"/>
              </a:rPr>
              <a:t>Bộ</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giáo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dục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cho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các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học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sinh</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trung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học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sử</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dụng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điện</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thoại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trong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học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tâp</a:t>
            </a:r>
            <a:r>
              <a:rPr lang="en-US" sz="3200" dirty="0">
                <a:solidFill>
                  <a:schemeClr val="dk1"/>
                </a:solidFill>
                <a:latin typeface="Times New Roman"/>
                <a:ea typeface="Times New Roman"/>
                <a:cs typeface="Times New Roman"/>
                <a:sym typeface="Times New Roman"/>
              </a:rPr>
              <a:t>.</a:t>
            </a:r>
            <a:endParaRPr dirty="0"/>
          </a:p>
          <a:p>
            <a:pPr marL="285750" marR="0" lvl="0" indent="-285750" algn="l" rtl="0">
              <a:spcBef>
                <a:spcPts val="0"/>
              </a:spcBef>
              <a:spcAft>
                <a:spcPts val="0"/>
              </a:spcAft>
              <a:buClr>
                <a:schemeClr val="dk1"/>
              </a:buClr>
              <a:buSzPts val="3200"/>
              <a:buFont typeface="Times New Roman"/>
              <a:buChar char="-"/>
            </a:pPr>
            <a:r>
              <a:rPr lang="en-US" sz="3200" dirty="0" err="1">
                <a:solidFill>
                  <a:schemeClr val="dk1"/>
                </a:solidFill>
                <a:latin typeface="Times New Roman"/>
                <a:ea typeface="Times New Roman"/>
                <a:cs typeface="Times New Roman"/>
                <a:sym typeface="Times New Roman"/>
              </a:rPr>
              <a:t>Thực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tế</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ảo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và</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thực</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tế</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tăng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cường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mang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lại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độ</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trải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nghiệm</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cao</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nhưng</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lại</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có</a:t>
            </a:r>
            <a:r>
              <a:rPr lang="en-US" sz="3200" dirty="0">
                <a:solidFill>
                  <a:schemeClr val="dk1"/>
                </a:solidFill>
                <a:latin typeface="Times New Roman"/>
                <a:ea typeface="Times New Roman"/>
                <a:cs typeface="Times New Roman"/>
                <a:sym typeface="Times New Roman"/>
              </a:rPr>
              <a:t> chi </a:t>
            </a:r>
            <a:r>
              <a:rPr lang="en-US" sz="3200" dirty="0" err="1">
                <a:solidFill>
                  <a:schemeClr val="dk1"/>
                </a:solidFill>
                <a:latin typeface="Times New Roman"/>
                <a:ea typeface="Times New Roman"/>
                <a:cs typeface="Times New Roman"/>
                <a:sym typeface="Times New Roman"/>
              </a:rPr>
              <a:t>phí</a:t>
            </a:r>
            <a:r>
              <a:rPr lang="en-US" sz="3200" dirty="0">
                <a:solidFill>
                  <a:schemeClr val="dk1"/>
                </a:solidFill>
                <a:latin typeface="Times New Roman"/>
                <a:ea typeface="Times New Roman"/>
                <a:cs typeface="Times New Roman"/>
                <a:sym typeface="Times New Roman"/>
              </a:rPr>
              <a:t> </a:t>
            </a:r>
            <a:r>
              <a:rPr lang="en-US" sz="3200" dirty="0" err="1">
                <a:solidFill>
                  <a:schemeClr val="dk1"/>
                </a:solidFill>
                <a:latin typeface="Times New Roman"/>
                <a:ea typeface="Times New Roman"/>
                <a:cs typeface="Times New Roman"/>
                <a:sym typeface="Times New Roman"/>
              </a:rPr>
              <a:t>thấp</a:t>
            </a:r>
            <a:r>
              <a:rPr lang="en-US" sz="3200" dirty="0">
                <a:solidFill>
                  <a:schemeClr val="dk1"/>
                </a:solidFill>
                <a:latin typeface="Times New Roman"/>
                <a:ea typeface="Times New Roman"/>
                <a:cs typeface="Times New Roman"/>
                <a:sym typeface="Times New Roman"/>
              </a:rPr>
              <a:t>.</a:t>
            </a:r>
            <a:endParaRPr dirty="0"/>
          </a:p>
        </p:txBody>
      </p:sp>
      <p:sp>
        <p:nvSpPr>
          <p:cNvPr id="6" name="Rectangle 5">
            <a:extLst>
              <a:ext uri="{FF2B5EF4-FFF2-40B4-BE49-F238E27FC236}">
                <a16:creationId xmlns:a16="http://schemas.microsoft.com/office/drawing/2014/main" id="{831F982C-7E98-4380-8208-CE0AA79011EA}"/>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56B4D8E5-49D9-4FA4-97EF-9FE16B16A2CB}"/>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214" name="Google Shape;214;p11"/>
          <p:cNvSpPr/>
          <p:nvPr/>
        </p:nvSpPr>
        <p:spPr>
          <a:xfrm>
            <a:off x="309620" y="4342434"/>
            <a:ext cx="3444536" cy="1935333"/>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txBox="1"/>
          <p:nvPr/>
        </p:nvSpPr>
        <p:spPr>
          <a:xfrm>
            <a:off x="3754156" y="4248272"/>
            <a:ext cx="7998781" cy="21236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a:t>
            </a:r>
            <a:r>
              <a:rPr lang="en-US" sz="4400" b="1" dirty="0" err="1">
                <a:solidFill>
                  <a:schemeClr val="dk1"/>
                </a:solidFill>
                <a:latin typeface="Times New Roman"/>
                <a:ea typeface="Times New Roman"/>
                <a:cs typeface="Times New Roman"/>
                <a:sym typeface="Times New Roman"/>
              </a:rPr>
              <a:t>Xây</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dựng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hệ</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thống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thực</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tế</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ảo</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tăng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cường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hỗ</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trợ</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hiển</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thị</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mô</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hình</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trên</a:t>
            </a:r>
            <a:r>
              <a:rPr lang="en-US" sz="4400" b="1" dirty="0">
                <a:solidFill>
                  <a:schemeClr val="dk1"/>
                </a:solidFill>
                <a:latin typeface="Times New Roman"/>
                <a:ea typeface="Times New Roman"/>
                <a:cs typeface="Times New Roman"/>
                <a:sym typeface="Times New Roman"/>
              </a:rPr>
              <a:t> di </a:t>
            </a:r>
            <a:r>
              <a:rPr lang="en-US" sz="4400" b="1" dirty="0" err="1">
                <a:solidFill>
                  <a:schemeClr val="dk1"/>
                </a:solidFill>
                <a:latin typeface="Times New Roman"/>
                <a:ea typeface="Times New Roman"/>
                <a:cs typeface="Times New Roman"/>
                <a:sym typeface="Times New Roman"/>
              </a:rPr>
              <a:t>động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trong</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học</a:t>
            </a:r>
            <a:r>
              <a:rPr lang="en-US" sz="4400" b="1" dirty="0">
                <a:solidFill>
                  <a:schemeClr val="dk1"/>
                </a:solidFill>
                <a:latin typeface="Times New Roman"/>
                <a:ea typeface="Times New Roman"/>
                <a:cs typeface="Times New Roman"/>
                <a:sym typeface="Times New Roman"/>
              </a:rPr>
              <a:t> </a:t>
            </a:r>
            <a:r>
              <a:rPr lang="en-US" sz="4400" b="1" dirty="0" err="1">
                <a:solidFill>
                  <a:schemeClr val="dk1"/>
                </a:solidFill>
                <a:latin typeface="Times New Roman"/>
                <a:ea typeface="Times New Roman"/>
                <a:cs typeface="Times New Roman"/>
                <a:sym typeface="Times New Roman"/>
              </a:rPr>
              <a:t>tập</a:t>
            </a:r>
            <a:r>
              <a:rPr lang="en-US" sz="4400" b="1" dirty="0">
                <a:solidFill>
                  <a:schemeClr val="dk1"/>
                </a:solidFill>
                <a:latin typeface="Times New Roman"/>
                <a:ea typeface="Times New Roman"/>
                <a:cs typeface="Times New Roman"/>
                <a:sym typeface="Times New Roman"/>
              </a:rPr>
              <a:t>”</a:t>
            </a:r>
            <a:endParaRPr dirty="0"/>
          </a:p>
        </p:txBody>
      </p:sp>
      <p:sp>
        <p:nvSpPr>
          <p:cNvPr id="7" name="Rectangle 6">
            <a:extLst>
              <a:ext uri="{FF2B5EF4-FFF2-40B4-BE49-F238E27FC236}">
                <a16:creationId xmlns:a16="http://schemas.microsoft.com/office/drawing/2014/main" id="{F9562335-6108-425F-9440-06D48C1898B5}"/>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11A5A57D-CCF5-4F15-B33C-02B9AE469342}"/>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pic>
        <p:nvPicPr>
          <p:cNvPr id="2054" name="Picture 6" descr="Hand Drawn Idea Light Bulb Vector Art &amp; Graphics | freevector.com">
            <a:extLst>
              <a:ext uri="{FF2B5EF4-FFF2-40B4-BE49-F238E27FC236}">
                <a16:creationId xmlns:a16="http://schemas.microsoft.com/office/drawing/2014/main" id="{E884CC91-84E8-4D48-ACB6-D8E10DDFE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762" y="1018094"/>
            <a:ext cx="3545607" cy="2928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pic>
        <p:nvPicPr>
          <p:cNvPr id="223" name="Google Shape;223;p12" descr="Sách tô màu thực tế ảo 4D Kolorfun Tô màu 4D, Tranh tô màu 4D, Tranh tô màu, trẻ con Ảnh số 40844949"/>
          <p:cNvPicPr preferRelativeResize="0"/>
          <p:nvPr/>
        </p:nvPicPr>
        <p:blipFill rotWithShape="1">
          <a:blip r:embed="rId3">
            <a:alphaModFix/>
          </a:blip>
          <a:srcRect/>
          <a:stretch/>
        </p:blipFill>
        <p:spPr>
          <a:xfrm>
            <a:off x="665480" y="1319388"/>
            <a:ext cx="5166360" cy="5036962"/>
          </a:xfrm>
          <a:prstGeom prst="rect">
            <a:avLst/>
          </a:prstGeom>
          <a:noFill/>
          <a:ln>
            <a:noFill/>
          </a:ln>
        </p:spPr>
      </p:pic>
      <p:pic>
        <p:nvPicPr>
          <p:cNvPr id="224" name="Google Shape;224;p12" descr="CES 2019]Thực tế ảo tăng cường AR là gì? Đang là xu hướng như thế nào"/>
          <p:cNvPicPr preferRelativeResize="0"/>
          <p:nvPr/>
        </p:nvPicPr>
        <p:blipFill rotWithShape="1">
          <a:blip r:embed="rId4">
            <a:alphaModFix/>
          </a:blip>
          <a:srcRect/>
          <a:stretch/>
        </p:blipFill>
        <p:spPr>
          <a:xfrm>
            <a:off x="6228499" y="1319388"/>
            <a:ext cx="5694680" cy="5036962"/>
          </a:xfrm>
          <a:prstGeom prst="rect">
            <a:avLst/>
          </a:prstGeom>
          <a:noFill/>
          <a:ln>
            <a:noFill/>
          </a:ln>
        </p:spPr>
      </p:pic>
      <p:sp>
        <p:nvSpPr>
          <p:cNvPr id="6" name="Rectangle 5">
            <a:extLst>
              <a:ext uri="{FF2B5EF4-FFF2-40B4-BE49-F238E27FC236}">
                <a16:creationId xmlns:a16="http://schemas.microsoft.com/office/drawing/2014/main" id="{394DB006-27B7-4C4C-82A9-767A630B464B}"/>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423E16B3-A53C-4143-A4C6-58ED36EC0B98}"/>
              </a:ext>
            </a:extLst>
          </p:cNvPr>
          <p:cNvPicPr preferRelativeResize="0"/>
          <p:nvPr/>
        </p:nvPicPr>
        <p:blipFill rotWithShape="1">
          <a:blip r:embed="rId5">
            <a:alphaModFix/>
          </a:blip>
          <a:srcRect/>
          <a:stretch/>
        </p:blipFill>
        <p:spPr>
          <a:xfrm>
            <a:off x="42141" y="-28281"/>
            <a:ext cx="1041940" cy="104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3"/>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230" name="Google Shape;230;p13"/>
          <p:cNvSpPr txBox="1"/>
          <p:nvPr/>
        </p:nvSpPr>
        <p:spPr>
          <a:xfrm>
            <a:off x="1020932" y="1438181"/>
            <a:ext cx="10546672" cy="1935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chemeClr val="dk1"/>
                </a:solidFill>
                <a:latin typeface="Times New Roman"/>
                <a:ea typeface="Times New Roman"/>
                <a:cs typeface="Times New Roman"/>
                <a:sym typeface="Times New Roman"/>
              </a:rPr>
              <a:t>Trong nước:</a:t>
            </a:r>
            <a:endParaRPr/>
          </a:p>
          <a:p>
            <a:pPr marL="0" marR="0" lvl="0" indent="0" algn="just" rtl="0">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  Đang nghiên cứu và phát triển các sản phẩm dùng trong huấn luyện, đào tạo như đào tạo lái 	    	         thuyền, du lịch, sản xuất, … </a:t>
            </a:r>
            <a:endParaRPr/>
          </a:p>
          <a:p>
            <a:pPr marL="0" marR="0" lvl="0" indent="0" algn="just" rtl="0">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  Các sản phẩm đã hoàn thành còn rất ít.</a:t>
            </a:r>
            <a:endParaRPr sz="1800">
              <a:solidFill>
                <a:schemeClr val="dk1"/>
              </a:solidFill>
              <a:latin typeface="Times New Roman"/>
              <a:ea typeface="Times New Roman"/>
              <a:cs typeface="Times New Roman"/>
              <a:sym typeface="Times New Roman"/>
            </a:endParaRPr>
          </a:p>
        </p:txBody>
      </p:sp>
      <p:sp>
        <p:nvSpPr>
          <p:cNvPr id="231" name="Google Shape;231;p13"/>
          <p:cNvSpPr txBox="1"/>
          <p:nvPr/>
        </p:nvSpPr>
        <p:spPr>
          <a:xfrm>
            <a:off x="1020932" y="3789081"/>
            <a:ext cx="10546672" cy="19354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chemeClr val="dk1"/>
                </a:solidFill>
                <a:latin typeface="Times New Roman"/>
                <a:ea typeface="Times New Roman"/>
                <a:cs typeface="Times New Roman"/>
                <a:sym typeface="Times New Roman"/>
              </a:rPr>
              <a:t>Ngoài nước:</a:t>
            </a:r>
            <a:endParaRPr/>
          </a:p>
          <a:p>
            <a:pPr marL="0" marR="0" lvl="0" indent="0" algn="just" rtl="0">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  Đang nghiên cứu và phát triển các sản phẩm dùng trong huấn luyện, đào tạo như đào tạo lái 	    	         thuyền, du lịch, sản xuất … </a:t>
            </a:r>
            <a:endParaRPr/>
          </a:p>
          <a:p>
            <a:pPr marL="0" marR="0" lvl="0" indent="0" algn="just" rtl="0">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	      -  Các sản phẩm đã hoàn thành về lĩnh vực giáo dục còn rất ít và chưa được chú trọng.</a:t>
            </a:r>
            <a:endParaRPr sz="1800">
              <a:solidFill>
                <a:schemeClr val="dk1"/>
              </a:solidFill>
              <a:latin typeface="Times New Roman"/>
              <a:ea typeface="Times New Roman"/>
              <a:cs typeface="Times New Roman"/>
              <a:sym typeface="Times New Roman"/>
            </a:endParaRPr>
          </a:p>
        </p:txBody>
      </p:sp>
      <p:sp>
        <p:nvSpPr>
          <p:cNvPr id="6" name="Rectangle 5">
            <a:extLst>
              <a:ext uri="{FF2B5EF4-FFF2-40B4-BE49-F238E27FC236}">
                <a16:creationId xmlns:a16="http://schemas.microsoft.com/office/drawing/2014/main" id="{67C4E894-B021-427B-942D-32519C5E9253}"/>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CCEBDB49-A7BC-4236-8F78-F66B68BB389A}"/>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p:nvPr/>
        </p:nvSpPr>
        <p:spPr>
          <a:xfrm>
            <a:off x="8364824" y="834500"/>
            <a:ext cx="3827176" cy="6023499"/>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4"/>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pic>
        <p:nvPicPr>
          <p:cNvPr id="238" name="Google Shape;238;p14" descr="Diagram&#10;&#10;Description automatically generated"/>
          <p:cNvPicPr preferRelativeResize="0"/>
          <p:nvPr/>
        </p:nvPicPr>
        <p:blipFill rotWithShape="1">
          <a:blip r:embed="rId3">
            <a:alphaModFix/>
          </a:blip>
          <a:srcRect/>
          <a:stretch/>
        </p:blipFill>
        <p:spPr>
          <a:xfrm>
            <a:off x="213063" y="994298"/>
            <a:ext cx="7196091" cy="5863701"/>
          </a:xfrm>
          <a:prstGeom prst="rect">
            <a:avLst/>
          </a:prstGeom>
          <a:noFill/>
          <a:ln>
            <a:noFill/>
          </a:ln>
        </p:spPr>
      </p:pic>
      <p:sp>
        <p:nvSpPr>
          <p:cNvPr id="239" name="Google Shape;239;p14"/>
          <p:cNvSpPr txBox="1"/>
          <p:nvPr/>
        </p:nvSpPr>
        <p:spPr>
          <a:xfrm>
            <a:off x="8695359" y="1307094"/>
            <a:ext cx="3496641"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Times New Roman"/>
                <a:ea typeface="Times New Roman"/>
                <a:cs typeface="Times New Roman"/>
                <a:sym typeface="Times New Roman"/>
              </a:rPr>
              <a:t>Tổng quan cấu trúc hệ thống thực tế ảo tăng cường trên điện thoại</a:t>
            </a:r>
            <a:endParaRPr sz="5400">
              <a:solidFill>
                <a:schemeClr val="dk1"/>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BF2DA8EB-388E-4EE0-A1AD-47744D96C1A3}"/>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40CBD2E4-F648-49F7-99B8-CE1B4DA4C99E}"/>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p:nvPr/>
        </p:nvSpPr>
        <p:spPr>
          <a:xfrm>
            <a:off x="8535963" y="914400"/>
            <a:ext cx="3656037"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5"/>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246" name="Google Shape;246;p15"/>
          <p:cNvSpPr/>
          <p:nvPr/>
        </p:nvSpPr>
        <p:spPr>
          <a:xfrm>
            <a:off x="315237" y="2962472"/>
            <a:ext cx="1429305" cy="110970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Times New Roman"/>
                <a:ea typeface="Times New Roman"/>
                <a:cs typeface="Times New Roman"/>
                <a:sym typeface="Times New Roman"/>
              </a:rPr>
              <a:t>KHỞI ĐÔNG HỆ THỐNG</a:t>
            </a:r>
            <a:endParaRPr/>
          </a:p>
        </p:txBody>
      </p:sp>
      <p:cxnSp>
        <p:nvCxnSpPr>
          <p:cNvPr id="247" name="Google Shape;247;p15"/>
          <p:cNvCxnSpPr>
            <a:stCxn id="246" idx="6"/>
          </p:cNvCxnSpPr>
          <p:nvPr/>
        </p:nvCxnSpPr>
        <p:spPr>
          <a:xfrm>
            <a:off x="1744542" y="3517327"/>
            <a:ext cx="1464900" cy="0"/>
          </a:xfrm>
          <a:prstGeom prst="straightConnector1">
            <a:avLst/>
          </a:prstGeom>
          <a:noFill/>
          <a:ln w="38100" cap="flat" cmpd="sng">
            <a:solidFill>
              <a:srgbClr val="FF0000"/>
            </a:solidFill>
            <a:prstDash val="solid"/>
            <a:miter lim="800000"/>
            <a:headEnd type="none" w="sm" len="sm"/>
            <a:tailEnd type="triangle" w="med" len="med"/>
          </a:ln>
        </p:spPr>
      </p:cxnSp>
      <p:sp>
        <p:nvSpPr>
          <p:cNvPr id="248" name="Google Shape;248;p15"/>
          <p:cNvSpPr/>
          <p:nvPr/>
        </p:nvSpPr>
        <p:spPr>
          <a:xfrm>
            <a:off x="3209357" y="2962496"/>
            <a:ext cx="1429304" cy="110968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XỬ LÝ THÔNG TIN</a:t>
            </a:r>
            <a:endParaRPr/>
          </a:p>
        </p:txBody>
      </p:sp>
      <p:cxnSp>
        <p:nvCxnSpPr>
          <p:cNvPr id="249" name="Google Shape;249;p15"/>
          <p:cNvCxnSpPr>
            <a:endCxn id="248" idx="0"/>
          </p:cNvCxnSpPr>
          <p:nvPr/>
        </p:nvCxnSpPr>
        <p:spPr>
          <a:xfrm>
            <a:off x="3924009" y="1737296"/>
            <a:ext cx="0" cy="1225200"/>
          </a:xfrm>
          <a:prstGeom prst="straightConnector1">
            <a:avLst/>
          </a:prstGeom>
          <a:noFill/>
          <a:ln w="38100" cap="flat" cmpd="sng">
            <a:solidFill>
              <a:srgbClr val="FF0000"/>
            </a:solidFill>
            <a:prstDash val="solid"/>
            <a:miter lim="800000"/>
            <a:headEnd type="none" w="sm" len="sm"/>
            <a:tailEnd type="triangle" w="med" len="med"/>
          </a:ln>
        </p:spPr>
      </p:cxnSp>
      <p:sp>
        <p:nvSpPr>
          <p:cNvPr id="250" name="Google Shape;250;p15"/>
          <p:cNvSpPr/>
          <p:nvPr/>
        </p:nvSpPr>
        <p:spPr>
          <a:xfrm>
            <a:off x="3134475" y="1012053"/>
            <a:ext cx="1537022" cy="725301"/>
          </a:xfrm>
          <a:prstGeom prst="flowChartConnector">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Times New Roman"/>
                <a:ea typeface="Times New Roman"/>
                <a:cs typeface="Times New Roman"/>
                <a:sym typeface="Times New Roman"/>
              </a:rPr>
              <a:t>CAMERA</a:t>
            </a:r>
            <a:endParaRPr/>
          </a:p>
        </p:txBody>
      </p:sp>
      <p:cxnSp>
        <p:nvCxnSpPr>
          <p:cNvPr id="251" name="Google Shape;251;p15"/>
          <p:cNvCxnSpPr/>
          <p:nvPr/>
        </p:nvCxnSpPr>
        <p:spPr>
          <a:xfrm rot="10800000" flipH="1">
            <a:off x="2539014" y="4106783"/>
            <a:ext cx="996660" cy="1385118"/>
          </a:xfrm>
          <a:prstGeom prst="straightConnector1">
            <a:avLst/>
          </a:prstGeom>
          <a:noFill/>
          <a:ln w="38100" cap="flat" cmpd="sng">
            <a:solidFill>
              <a:srgbClr val="FF0000"/>
            </a:solidFill>
            <a:prstDash val="solid"/>
            <a:miter lim="800000"/>
            <a:headEnd type="none" w="sm" len="sm"/>
            <a:tailEnd type="triangle" w="med" len="med"/>
          </a:ln>
        </p:spPr>
      </p:cxnSp>
      <p:sp>
        <p:nvSpPr>
          <p:cNvPr id="252" name="Google Shape;252;p15"/>
          <p:cNvSpPr/>
          <p:nvPr/>
        </p:nvSpPr>
        <p:spPr>
          <a:xfrm>
            <a:off x="1824366" y="5491901"/>
            <a:ext cx="1429293" cy="878888"/>
          </a:xfrm>
          <a:prstGeom prst="flowChartMagneticDisk">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DATA</a:t>
            </a:r>
            <a:endParaRPr/>
          </a:p>
        </p:txBody>
      </p:sp>
      <p:cxnSp>
        <p:nvCxnSpPr>
          <p:cNvPr id="253" name="Google Shape;253;p15"/>
          <p:cNvCxnSpPr>
            <a:stCxn id="248" idx="3"/>
          </p:cNvCxnSpPr>
          <p:nvPr/>
        </p:nvCxnSpPr>
        <p:spPr>
          <a:xfrm>
            <a:off x="4638661" y="3517339"/>
            <a:ext cx="1633500" cy="0"/>
          </a:xfrm>
          <a:prstGeom prst="straightConnector1">
            <a:avLst/>
          </a:prstGeom>
          <a:noFill/>
          <a:ln w="28575" cap="flat" cmpd="sng">
            <a:solidFill>
              <a:srgbClr val="FF0000"/>
            </a:solidFill>
            <a:prstDash val="solid"/>
            <a:miter lim="800000"/>
            <a:headEnd type="none" w="sm" len="sm"/>
            <a:tailEnd type="triangle" w="med" len="med"/>
          </a:ln>
        </p:spPr>
      </p:cxnSp>
      <p:sp>
        <p:nvSpPr>
          <p:cNvPr id="254" name="Google Shape;254;p15"/>
          <p:cNvSpPr/>
          <p:nvPr/>
        </p:nvSpPr>
        <p:spPr>
          <a:xfrm>
            <a:off x="6272155" y="2962699"/>
            <a:ext cx="1571346" cy="110948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MÀN HÌNH</a:t>
            </a:r>
            <a:endParaRPr/>
          </a:p>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(Giao diện)</a:t>
            </a:r>
            <a:endParaRPr/>
          </a:p>
        </p:txBody>
      </p:sp>
      <p:sp>
        <p:nvSpPr>
          <p:cNvPr id="255" name="Google Shape;255;p15"/>
          <p:cNvSpPr/>
          <p:nvPr/>
        </p:nvSpPr>
        <p:spPr>
          <a:xfrm>
            <a:off x="4527690" y="5457098"/>
            <a:ext cx="2152837" cy="1264377"/>
          </a:xfrm>
          <a:prstGeom prst="flowChartTerminator">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TÍNH NĂNG</a:t>
            </a:r>
            <a:endParaRPr/>
          </a:p>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 XOAY, DI CHUYỂN, PHÓNG TO )</a:t>
            </a:r>
            <a:endParaRPr/>
          </a:p>
        </p:txBody>
      </p:sp>
      <p:cxnSp>
        <p:nvCxnSpPr>
          <p:cNvPr id="256" name="Google Shape;256;p15"/>
          <p:cNvCxnSpPr/>
          <p:nvPr/>
        </p:nvCxnSpPr>
        <p:spPr>
          <a:xfrm flipH="1">
            <a:off x="5615209" y="4071979"/>
            <a:ext cx="1065319" cy="1385120"/>
          </a:xfrm>
          <a:prstGeom prst="straightConnector1">
            <a:avLst/>
          </a:prstGeom>
          <a:noFill/>
          <a:ln w="38100" cap="flat" cmpd="sng">
            <a:solidFill>
              <a:srgbClr val="FF0000"/>
            </a:solidFill>
            <a:prstDash val="solid"/>
            <a:miter lim="800000"/>
            <a:headEnd type="none" w="sm" len="sm"/>
            <a:tailEnd type="triangle" w="med" len="med"/>
          </a:ln>
        </p:spPr>
      </p:cxnSp>
      <p:cxnSp>
        <p:nvCxnSpPr>
          <p:cNvPr id="257" name="Google Shape;257;p15"/>
          <p:cNvCxnSpPr/>
          <p:nvPr/>
        </p:nvCxnSpPr>
        <p:spPr>
          <a:xfrm rot="10800000" flipH="1">
            <a:off x="5837149" y="4072181"/>
            <a:ext cx="1065320" cy="1384918"/>
          </a:xfrm>
          <a:prstGeom prst="straightConnector1">
            <a:avLst/>
          </a:prstGeom>
          <a:noFill/>
          <a:ln w="38100" cap="flat" cmpd="sng">
            <a:solidFill>
              <a:srgbClr val="FF0000"/>
            </a:solidFill>
            <a:prstDash val="solid"/>
            <a:miter lim="800000"/>
            <a:headEnd type="none" w="sm" len="sm"/>
            <a:tailEnd type="triangle" w="med" len="med"/>
          </a:ln>
        </p:spPr>
      </p:cxnSp>
      <p:cxnSp>
        <p:nvCxnSpPr>
          <p:cNvPr id="258" name="Google Shape;258;p15"/>
          <p:cNvCxnSpPr/>
          <p:nvPr/>
        </p:nvCxnSpPr>
        <p:spPr>
          <a:xfrm rot="10800000">
            <a:off x="4330161" y="4071980"/>
            <a:ext cx="1132840" cy="1385118"/>
          </a:xfrm>
          <a:prstGeom prst="straightConnector1">
            <a:avLst/>
          </a:prstGeom>
          <a:noFill/>
          <a:ln w="38100" cap="flat" cmpd="sng">
            <a:solidFill>
              <a:srgbClr val="FF0000"/>
            </a:solidFill>
            <a:prstDash val="solid"/>
            <a:miter lim="800000"/>
            <a:headEnd type="none" w="sm" len="sm"/>
            <a:tailEnd type="triangle" w="med" len="med"/>
          </a:ln>
        </p:spPr>
      </p:cxnSp>
      <p:cxnSp>
        <p:nvCxnSpPr>
          <p:cNvPr id="259" name="Google Shape;259;p15"/>
          <p:cNvCxnSpPr/>
          <p:nvPr/>
        </p:nvCxnSpPr>
        <p:spPr>
          <a:xfrm>
            <a:off x="4172339" y="4071979"/>
            <a:ext cx="1132840" cy="1385120"/>
          </a:xfrm>
          <a:prstGeom prst="straightConnector1">
            <a:avLst/>
          </a:prstGeom>
          <a:noFill/>
          <a:ln w="38100" cap="flat" cmpd="sng">
            <a:solidFill>
              <a:srgbClr val="FF0000"/>
            </a:solidFill>
            <a:prstDash val="solid"/>
            <a:miter lim="800000"/>
            <a:headEnd type="none" w="sm" len="sm"/>
            <a:tailEnd type="triangle" w="med" len="med"/>
          </a:ln>
        </p:spPr>
      </p:cxnSp>
      <p:sp>
        <p:nvSpPr>
          <p:cNvPr id="260" name="Google Shape;260;p15"/>
          <p:cNvSpPr txBox="1"/>
          <p:nvPr/>
        </p:nvSpPr>
        <p:spPr>
          <a:xfrm>
            <a:off x="4834688" y="3162172"/>
            <a:ext cx="13131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imes New Roman"/>
                <a:ea typeface="Times New Roman"/>
                <a:cs typeface="Times New Roman"/>
                <a:sym typeface="Times New Roman"/>
              </a:rPr>
              <a:t>Mô hình 3D</a:t>
            </a:r>
            <a:endParaRPr/>
          </a:p>
        </p:txBody>
      </p:sp>
      <p:sp>
        <p:nvSpPr>
          <p:cNvPr id="261" name="Google Shape;261;p15"/>
          <p:cNvSpPr txBox="1"/>
          <p:nvPr/>
        </p:nvSpPr>
        <p:spPr>
          <a:xfrm>
            <a:off x="8380761" y="1582128"/>
            <a:ext cx="3966440" cy="40333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a:solidFill>
                  <a:schemeClr val="dk1"/>
                </a:solidFill>
                <a:latin typeface="Times New Roman"/>
                <a:ea typeface="Times New Roman"/>
                <a:cs typeface="Times New Roman"/>
                <a:sym typeface="Times New Roman"/>
              </a:rPr>
              <a:t>MÔ TẢ</a:t>
            </a:r>
            <a:endParaRPr/>
          </a:p>
          <a:p>
            <a:pPr marL="0" marR="0" lvl="0" indent="0" algn="ctr" rtl="0">
              <a:lnSpc>
                <a:spcPct val="150000"/>
              </a:lnSpc>
              <a:spcBef>
                <a:spcPts val="0"/>
              </a:spcBef>
              <a:spcAft>
                <a:spcPts val="0"/>
              </a:spcAft>
              <a:buNone/>
            </a:pPr>
            <a:r>
              <a:rPr lang="en-US" sz="4400">
                <a:solidFill>
                  <a:schemeClr val="dk1"/>
                </a:solidFill>
                <a:latin typeface="Times New Roman"/>
                <a:ea typeface="Times New Roman"/>
                <a:cs typeface="Times New Roman"/>
                <a:sym typeface="Times New Roman"/>
              </a:rPr>
              <a:t>HOẠT ĐỘNG CỦA </a:t>
            </a:r>
            <a:endParaRPr/>
          </a:p>
          <a:p>
            <a:pPr marL="0" marR="0" lvl="0" indent="0" algn="ctr" rtl="0">
              <a:lnSpc>
                <a:spcPct val="150000"/>
              </a:lnSpc>
              <a:spcBef>
                <a:spcPts val="0"/>
              </a:spcBef>
              <a:spcAft>
                <a:spcPts val="0"/>
              </a:spcAft>
              <a:buNone/>
            </a:pPr>
            <a:r>
              <a:rPr lang="en-US" sz="4400">
                <a:solidFill>
                  <a:schemeClr val="dk1"/>
                </a:solidFill>
                <a:latin typeface="Times New Roman"/>
                <a:ea typeface="Times New Roman"/>
                <a:cs typeface="Times New Roman"/>
                <a:sym typeface="Times New Roman"/>
              </a:rPr>
              <a:t>HỆ THỐNG</a:t>
            </a:r>
            <a:endParaRPr/>
          </a:p>
        </p:txBody>
      </p:sp>
      <p:sp>
        <p:nvSpPr>
          <p:cNvPr id="21" name="Rectangle 20">
            <a:extLst>
              <a:ext uri="{FF2B5EF4-FFF2-40B4-BE49-F238E27FC236}">
                <a16:creationId xmlns:a16="http://schemas.microsoft.com/office/drawing/2014/main" id="{5EDE51C3-9A52-4067-8EDF-1ECFA9438492}"/>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93;p1" descr="Viện Kỹ Thuật - Công Nghệ - Đại học Thủ Dầu Một">
            <a:extLst>
              <a:ext uri="{FF2B5EF4-FFF2-40B4-BE49-F238E27FC236}">
                <a16:creationId xmlns:a16="http://schemas.microsoft.com/office/drawing/2014/main" id="{60F4FBED-978F-4D72-8A86-CBF83EAFB6CC}"/>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267" name="Google Shape;267;p16"/>
          <p:cNvSpPr txBox="1"/>
          <p:nvPr/>
        </p:nvSpPr>
        <p:spPr>
          <a:xfrm>
            <a:off x="2848372" y="2312058"/>
            <a:ext cx="9343628" cy="2862282"/>
          </a:xfrm>
          <a:prstGeom prst="rect">
            <a:avLst/>
          </a:prstGeom>
          <a:noFill/>
          <a:ln>
            <a:noFill/>
          </a:ln>
        </p:spPr>
        <p:txBody>
          <a:bodyPr spcFirstLastPara="1" wrap="square" lIns="91425" tIns="45700" rIns="91425" bIns="45700" anchor="t" anchorCtr="0">
            <a:spAutoFit/>
          </a:bodyPr>
          <a:lstStyle/>
          <a:p>
            <a:pPr marL="571500" marR="0" lvl="0" indent="-571500" algn="l" rtl="0">
              <a:lnSpc>
                <a:spcPct val="150000"/>
              </a:lnSpc>
              <a:spcBef>
                <a:spcPts val="0"/>
              </a:spcBef>
              <a:spcAft>
                <a:spcPts val="0"/>
              </a:spcAft>
              <a:buFont typeface="Wingdings" panose="05000000000000000000" pitchFamily="2" charset="2"/>
              <a:buChar char="Ø"/>
            </a:pPr>
            <a:r>
              <a:rPr lang="en-US" sz="2400" dirty="0" err="1">
                <a:solidFill>
                  <a:schemeClr val="dk1"/>
                </a:solidFill>
                <a:latin typeface="Times New Roman"/>
                <a:ea typeface="Times New Roman"/>
                <a:cs typeface="Times New Roman"/>
                <a:sym typeface="Times New Roman"/>
              </a:rPr>
              <a:t>Xây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dựng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quy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trình</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xây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dựng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hệ</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thống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thực</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tế</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ảo</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tăng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cường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hỗ</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trợ</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hiển</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thị</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mô</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hình</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trong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học</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tập</a:t>
            </a:r>
            <a:r>
              <a:rPr lang="en-US" sz="2400" dirty="0">
                <a:solidFill>
                  <a:schemeClr val="dk1"/>
                </a:solidFill>
                <a:latin typeface="Times New Roman"/>
                <a:ea typeface="Times New Roman"/>
                <a:cs typeface="Times New Roman"/>
                <a:sym typeface="Times New Roman"/>
              </a:rPr>
              <a:t>.</a:t>
            </a:r>
          </a:p>
          <a:p>
            <a:pPr marL="571500" marR="0" lvl="0" indent="-571500" algn="l" rtl="0">
              <a:lnSpc>
                <a:spcPct val="150000"/>
              </a:lnSpc>
              <a:spcBef>
                <a:spcPts val="0"/>
              </a:spcBef>
              <a:spcAft>
                <a:spcPts val="0"/>
              </a:spcAft>
              <a:buFont typeface="Wingdings" panose="05000000000000000000" pitchFamily="2" charset="2"/>
              <a:buChar char="Ø"/>
            </a:pPr>
            <a:r>
              <a:rPr lang="en-US" sz="2400" dirty="0" err="1">
                <a:solidFill>
                  <a:schemeClr val="dk1"/>
                </a:solidFill>
                <a:latin typeface="Times New Roman"/>
                <a:ea typeface="Times New Roman"/>
                <a:cs typeface="Times New Roman"/>
                <a:sym typeface="Times New Roman"/>
              </a:rPr>
              <a:t>Xây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dựng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ứng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dụng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theo</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quy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trình</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đề</a:t>
            </a:r>
            <a:r>
              <a:rPr lang="en-US" sz="2400" dirty="0">
                <a:solidFill>
                  <a:schemeClr val="dk1"/>
                </a:solidFill>
                <a:latin typeface="Times New Roman"/>
                <a:ea typeface="Times New Roman"/>
                <a:cs typeface="Times New Roman"/>
                <a:sym typeface="Times New Roman"/>
              </a:rPr>
              <a:t> ra.</a:t>
            </a:r>
          </a:p>
          <a:p>
            <a:pPr marL="571500" marR="0" lvl="0" indent="-571500" algn="l" rtl="0">
              <a:lnSpc>
                <a:spcPct val="150000"/>
              </a:lnSpc>
              <a:spcBef>
                <a:spcPts val="0"/>
              </a:spcBef>
              <a:spcAft>
                <a:spcPts val="0"/>
              </a:spcAft>
              <a:buFont typeface="Wingdings" panose="05000000000000000000" pitchFamily="2" charset="2"/>
              <a:buChar char="Ø"/>
            </a:pPr>
            <a:r>
              <a:rPr lang="en-US" sz="2400" dirty="0" err="1">
                <a:solidFill>
                  <a:schemeClr val="dk1"/>
                </a:solidFill>
                <a:latin typeface="Times New Roman"/>
                <a:ea typeface="Times New Roman"/>
                <a:cs typeface="Times New Roman"/>
                <a:sym typeface="Times New Roman"/>
              </a:rPr>
              <a:t>Xây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dựng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kho</a:t>
            </a:r>
            <a:r>
              <a:rPr lang="en-US" sz="2400" dirty="0">
                <a:solidFill>
                  <a:schemeClr val="dk1"/>
                </a:solidFill>
                <a:latin typeface="Times New Roman"/>
                <a:ea typeface="Times New Roman"/>
                <a:cs typeface="Times New Roman"/>
                <a:sym typeface="Times New Roman"/>
              </a:rPr>
              <a:t> models.</a:t>
            </a:r>
          </a:p>
          <a:p>
            <a:pPr marL="571500" marR="0" lvl="0" indent="-571500" algn="l" rtl="0">
              <a:lnSpc>
                <a:spcPct val="150000"/>
              </a:lnSpc>
              <a:spcBef>
                <a:spcPts val="0"/>
              </a:spcBef>
              <a:spcAft>
                <a:spcPts val="0"/>
              </a:spcAft>
              <a:buFont typeface="Wingdings" panose="05000000000000000000" pitchFamily="2" charset="2"/>
              <a:buChar char="Ø"/>
            </a:pPr>
            <a:r>
              <a:rPr lang="en-US" sz="2400" b="1" dirty="0" err="1">
                <a:solidFill>
                  <a:srgbClr val="FF0000"/>
                </a:solidFill>
                <a:latin typeface="Times New Roman"/>
                <a:ea typeface="Times New Roman"/>
                <a:cs typeface="Times New Roman"/>
                <a:sym typeface="Times New Roman"/>
              </a:rPr>
              <a:t>Công</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bố</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kết</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quả</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nghiên</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cứu</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tại</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hội</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thảo</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quốc</a:t>
            </a:r>
            <a:r>
              <a:rPr lang="en-US" sz="2400" b="1" dirty="0">
                <a:solidFill>
                  <a:srgbClr val="FF0000"/>
                </a:solidFill>
                <a:latin typeface="Times New Roman"/>
                <a:ea typeface="Times New Roman"/>
                <a:cs typeface="Times New Roman"/>
                <a:sym typeface="Times New Roman"/>
              </a:rPr>
              <a:t> </a:t>
            </a:r>
            <a:r>
              <a:rPr lang="en-US" sz="2400" b="1" dirty="0" err="1">
                <a:solidFill>
                  <a:srgbClr val="FF0000"/>
                </a:solidFill>
                <a:latin typeface="Times New Roman"/>
                <a:ea typeface="Times New Roman"/>
                <a:cs typeface="Times New Roman"/>
                <a:sym typeface="Times New Roman"/>
              </a:rPr>
              <a:t>tế</a:t>
            </a:r>
            <a:r>
              <a:rPr lang="en-US" sz="2400" b="1" dirty="0">
                <a:solidFill>
                  <a:srgbClr val="FF0000"/>
                </a:solidFill>
                <a:latin typeface="Times New Roman"/>
                <a:ea typeface="Times New Roman"/>
                <a:cs typeface="Times New Roman"/>
                <a:sym typeface="Times New Roman"/>
              </a:rPr>
              <a:t>.</a:t>
            </a:r>
            <a:endParaRPr sz="2400" b="1" dirty="0">
              <a:solidFill>
                <a:srgbClr val="FF0000"/>
              </a:solidFill>
              <a:latin typeface="Times New Roman"/>
              <a:ea typeface="Times New Roman"/>
              <a:cs typeface="Times New Roman"/>
              <a:sym typeface="Times New Roman"/>
            </a:endParaRPr>
          </a:p>
        </p:txBody>
      </p:sp>
      <p:pic>
        <p:nvPicPr>
          <p:cNvPr id="268" name="Google Shape;268;p16" descr="Bullseye"/>
          <p:cNvPicPr preferRelativeResize="0"/>
          <p:nvPr/>
        </p:nvPicPr>
        <p:blipFill rotWithShape="1">
          <a:blip r:embed="rId3">
            <a:alphaModFix/>
          </a:blip>
          <a:srcRect/>
          <a:stretch/>
        </p:blipFill>
        <p:spPr>
          <a:xfrm>
            <a:off x="0" y="2713945"/>
            <a:ext cx="2317520" cy="2215298"/>
          </a:xfrm>
          <a:prstGeom prst="rect">
            <a:avLst/>
          </a:prstGeom>
          <a:noFill/>
          <a:ln>
            <a:noFill/>
          </a:ln>
        </p:spPr>
      </p:pic>
      <p:sp>
        <p:nvSpPr>
          <p:cNvPr id="6" name="Rectangle 5">
            <a:extLst>
              <a:ext uri="{FF2B5EF4-FFF2-40B4-BE49-F238E27FC236}">
                <a16:creationId xmlns:a16="http://schemas.microsoft.com/office/drawing/2014/main" id="{FDA0B24E-B2E7-4AC1-ABB5-BCBDDB859899}"/>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DF865688-9FF6-4244-BCA2-4F490E01D29D}"/>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2. PHẦM MỀM VÀ CÔNG NGHỆ </a:t>
            </a:r>
            <a:endParaRPr sz="4400" dirty="0">
              <a:solidFill>
                <a:schemeClr val="lt1"/>
              </a:solidFill>
              <a:latin typeface="Times New Roman"/>
              <a:ea typeface="Times New Roman"/>
              <a:cs typeface="Times New Roman"/>
              <a:sym typeface="Times New Roman"/>
            </a:endParaRPr>
          </a:p>
        </p:txBody>
      </p:sp>
      <p:sp>
        <p:nvSpPr>
          <p:cNvPr id="275" name="Google Shape;275;p17"/>
          <p:cNvSpPr/>
          <p:nvPr/>
        </p:nvSpPr>
        <p:spPr>
          <a:xfrm>
            <a:off x="3903215" y="5621325"/>
            <a:ext cx="1951047" cy="804228"/>
          </a:xfrm>
          <a:prstGeom prst="rightArrow">
            <a:avLst>
              <a:gd name="adj1" fmla="val 50000"/>
              <a:gd name="adj2"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6" name="Google Shape;276;p17"/>
          <p:cNvPicPr preferRelativeResize="0"/>
          <p:nvPr/>
        </p:nvPicPr>
        <p:blipFill rotWithShape="1">
          <a:blip r:embed="rId3">
            <a:alphaModFix/>
          </a:blip>
          <a:srcRect/>
          <a:stretch/>
        </p:blipFill>
        <p:spPr>
          <a:xfrm>
            <a:off x="6096000" y="5621325"/>
            <a:ext cx="2362200" cy="858143"/>
          </a:xfrm>
          <a:prstGeom prst="rect">
            <a:avLst/>
          </a:prstGeom>
          <a:noFill/>
          <a:ln>
            <a:noFill/>
          </a:ln>
        </p:spPr>
      </p:pic>
      <p:graphicFrame>
        <p:nvGraphicFramePr>
          <p:cNvPr id="277" name="Google Shape;277;p17"/>
          <p:cNvGraphicFramePr/>
          <p:nvPr/>
        </p:nvGraphicFramePr>
        <p:xfrm>
          <a:off x="1963152" y="1455564"/>
          <a:ext cx="8265700" cy="3597705"/>
        </p:xfrm>
        <a:graphic>
          <a:graphicData uri="http://schemas.openxmlformats.org/drawingml/2006/table">
            <a:tbl>
              <a:tblPr firstRow="1" bandRow="1">
                <a:noFill/>
                <a:tableStyleId>{0C685F6B-9BD1-4C34-A595-1C8289D8572C}</a:tableStyleId>
              </a:tblPr>
              <a:tblGrid>
                <a:gridCol w="4132850">
                  <a:extLst>
                    <a:ext uri="{9D8B030D-6E8A-4147-A177-3AD203B41FA5}">
                      <a16:colId xmlns:a16="http://schemas.microsoft.com/office/drawing/2014/main" val="20000"/>
                    </a:ext>
                  </a:extLst>
                </a:gridCol>
                <a:gridCol w="4132850">
                  <a:extLst>
                    <a:ext uri="{9D8B030D-6E8A-4147-A177-3AD203B41FA5}">
                      <a16:colId xmlns:a16="http://schemas.microsoft.com/office/drawing/2014/main" val="20001"/>
                    </a:ext>
                  </a:extLst>
                </a:gridCol>
              </a:tblGrid>
              <a:tr h="431225">
                <a:tc>
                  <a:txBody>
                    <a:bodyPr/>
                    <a:lstStyle/>
                    <a:p>
                      <a:pPr marL="0" marR="0" lvl="0" indent="0" algn="ctr" rtl="0">
                        <a:spcBef>
                          <a:spcPts val="0"/>
                        </a:spcBef>
                        <a:spcAft>
                          <a:spcPts val="0"/>
                        </a:spcAft>
                        <a:buNone/>
                      </a:pPr>
                      <a:r>
                        <a:rPr lang="en-US" sz="3200" b="1">
                          <a:latin typeface="Times New Roman"/>
                          <a:ea typeface="Times New Roman"/>
                          <a:cs typeface="Times New Roman"/>
                          <a:sym typeface="Times New Roman"/>
                        </a:rPr>
                        <a:t>Unity</a:t>
                      </a:r>
                      <a:endParaRPr sz="3200" b="1">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3200" b="1">
                          <a:latin typeface="Times New Roman"/>
                          <a:ea typeface="Times New Roman"/>
                          <a:cs typeface="Times New Roman"/>
                          <a:sym typeface="Times New Roman"/>
                        </a:rPr>
                        <a:t>Unreal Engine</a:t>
                      </a:r>
                      <a:endParaRPr sz="3200" b="1">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1225">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C#</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C++ and Blueprint</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1225">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No Openscouse</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Openscouse</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1225">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Đồ họa kém hơn</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Đồ họa đẹp</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1225">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Cộng động và tài liệu nhiều</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Cộng đồng và tài liệu nhiều</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1225">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Có bản miễn phí</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latin typeface="Times New Roman"/>
                          <a:ea typeface="Times New Roman"/>
                          <a:cs typeface="Times New Roman"/>
                          <a:sym typeface="Times New Roman"/>
                        </a:rPr>
                        <a:t>Có bản miễn phí</a:t>
                      </a:r>
                      <a:endParaRPr sz="1800" b="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31225">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Yêu cầu cấu hình thấp</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Yêu cầu cấu hình cao</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31225">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Dễ dàng sử dụng đối với mọi đối tượng</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rgbClr val="FF0000"/>
                          </a:solidFill>
                          <a:latin typeface="Times New Roman"/>
                          <a:ea typeface="Times New Roman"/>
                          <a:cs typeface="Times New Roman"/>
                          <a:sym typeface="Times New Roman"/>
                        </a:rPr>
                        <a:t>Chủ yếu dựng phim và góc nhìn</a:t>
                      </a:r>
                      <a:endParaRPr sz="1800" b="0">
                        <a:solidFill>
                          <a:srgbClr val="FF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AA2CB9E6-426E-4338-880D-C89A552AB235}"/>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0271F958-9411-4D12-9DC8-EDCD1458D03A}"/>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9" name="Google Shape;274;p17">
            <a:extLst>
              <a:ext uri="{FF2B5EF4-FFF2-40B4-BE49-F238E27FC236}">
                <a16:creationId xmlns:a16="http://schemas.microsoft.com/office/drawing/2014/main" id="{E7567F87-BDA7-4936-BEEA-87881D201F45}"/>
              </a:ext>
            </a:extLst>
          </p:cNvPr>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2. PHẦM MỀM VÀ CÔNG NGHỆ </a:t>
            </a:r>
            <a:endParaRPr sz="4400" dirty="0">
              <a:solidFill>
                <a:schemeClr val="lt1"/>
              </a:solidFill>
              <a:latin typeface="Times New Roman"/>
              <a:ea typeface="Times New Roman"/>
              <a:cs typeface="Times New Roman"/>
              <a:sym typeface="Times New Roman"/>
            </a:endParaRPr>
          </a:p>
        </p:txBody>
      </p:sp>
      <p:pic>
        <p:nvPicPr>
          <p:cNvPr id="292" name="Google Shape;292;p19" descr="Solidworks Logo - Augment"/>
          <p:cNvPicPr preferRelativeResize="0"/>
          <p:nvPr/>
        </p:nvPicPr>
        <p:blipFill rotWithShape="1">
          <a:blip r:embed="rId3">
            <a:alphaModFix/>
          </a:blip>
          <a:srcRect/>
          <a:stretch/>
        </p:blipFill>
        <p:spPr>
          <a:xfrm>
            <a:off x="333528" y="1520094"/>
            <a:ext cx="4013835" cy="4013835"/>
          </a:xfrm>
          <a:prstGeom prst="rect">
            <a:avLst/>
          </a:prstGeom>
          <a:noFill/>
          <a:ln>
            <a:noFill/>
          </a:ln>
        </p:spPr>
      </p:pic>
      <p:sp>
        <p:nvSpPr>
          <p:cNvPr id="293" name="Google Shape;293;p19"/>
          <p:cNvSpPr txBox="1"/>
          <p:nvPr/>
        </p:nvSpPr>
        <p:spPr>
          <a:xfrm>
            <a:off x="1238220" y="5781319"/>
            <a:ext cx="22044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SOLIDWORKS</a:t>
            </a:r>
            <a:endParaRPr sz="2400">
              <a:solidFill>
                <a:schemeClr val="dk1"/>
              </a:solidFill>
              <a:latin typeface="Times New Roman"/>
              <a:ea typeface="Times New Roman"/>
              <a:cs typeface="Times New Roman"/>
              <a:sym typeface="Times New Roman"/>
            </a:endParaRPr>
          </a:p>
        </p:txBody>
      </p:sp>
      <p:sp>
        <p:nvSpPr>
          <p:cNvPr id="294" name="Google Shape;294;p19"/>
          <p:cNvSpPr txBox="1"/>
          <p:nvPr/>
        </p:nvSpPr>
        <p:spPr>
          <a:xfrm>
            <a:off x="6799014" y="5781320"/>
            <a:ext cx="160332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BLENDER</a:t>
            </a:r>
            <a:endParaRPr sz="2400">
              <a:solidFill>
                <a:schemeClr val="dk1"/>
              </a:solidFill>
              <a:latin typeface="Times New Roman"/>
              <a:ea typeface="Times New Roman"/>
              <a:cs typeface="Times New Roman"/>
              <a:sym typeface="Times New Roman"/>
            </a:endParaRPr>
          </a:p>
        </p:txBody>
      </p:sp>
      <p:pic>
        <p:nvPicPr>
          <p:cNvPr id="295" name="Google Shape;295;p19"/>
          <p:cNvPicPr preferRelativeResize="0"/>
          <p:nvPr/>
        </p:nvPicPr>
        <p:blipFill rotWithShape="1">
          <a:blip r:embed="rId4">
            <a:alphaModFix/>
          </a:blip>
          <a:srcRect/>
          <a:stretch/>
        </p:blipFill>
        <p:spPr>
          <a:xfrm>
            <a:off x="5048054" y="1835406"/>
            <a:ext cx="4137383" cy="3383209"/>
          </a:xfrm>
          <a:prstGeom prst="rect">
            <a:avLst/>
          </a:prstGeom>
          <a:noFill/>
          <a:ln>
            <a:noFill/>
          </a:ln>
        </p:spPr>
      </p:pic>
      <p:pic>
        <p:nvPicPr>
          <p:cNvPr id="296" name="Google Shape;296;p19"/>
          <p:cNvPicPr preferRelativeResize="0"/>
          <p:nvPr/>
        </p:nvPicPr>
        <p:blipFill rotWithShape="1">
          <a:blip r:embed="rId5">
            <a:alphaModFix/>
          </a:blip>
          <a:srcRect/>
          <a:stretch/>
        </p:blipFill>
        <p:spPr>
          <a:xfrm>
            <a:off x="9489281" y="4182569"/>
            <a:ext cx="2702719" cy="2702719"/>
          </a:xfrm>
          <a:prstGeom prst="rect">
            <a:avLst/>
          </a:prstGeom>
          <a:noFill/>
          <a:ln>
            <a:noFill/>
          </a:ln>
        </p:spPr>
      </p:pic>
      <p:sp>
        <p:nvSpPr>
          <p:cNvPr id="297" name="Google Shape;297;p19"/>
          <p:cNvSpPr txBox="1"/>
          <p:nvPr/>
        </p:nvSpPr>
        <p:spPr>
          <a:xfrm>
            <a:off x="9489281" y="3782459"/>
            <a:ext cx="262604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Kho dữ liệu 3D *.FBX</a:t>
            </a:r>
            <a:endParaRPr sz="2000" b="1">
              <a:solidFill>
                <a:srgbClr val="FF0000"/>
              </a:solidFill>
              <a:latin typeface="Times New Roman"/>
              <a:ea typeface="Times New Roman"/>
              <a:cs typeface="Times New Roman"/>
              <a:sym typeface="Times New Roman"/>
            </a:endParaRPr>
          </a:p>
        </p:txBody>
      </p:sp>
      <p:sp>
        <p:nvSpPr>
          <p:cNvPr id="11" name="Rectangle 10">
            <a:extLst>
              <a:ext uri="{FF2B5EF4-FFF2-40B4-BE49-F238E27FC236}">
                <a16:creationId xmlns:a16="http://schemas.microsoft.com/office/drawing/2014/main" id="{E62C0EF3-25E7-44DC-976E-E20F83CF4EB4}"/>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93;p1" descr="Viện Kỹ Thuật - Công Nghệ - Đại học Thủ Dầu Một">
            <a:extLst>
              <a:ext uri="{FF2B5EF4-FFF2-40B4-BE49-F238E27FC236}">
                <a16:creationId xmlns:a16="http://schemas.microsoft.com/office/drawing/2014/main" id="{892A8D78-3485-4575-9EF0-D6A4637BCBF0}"/>
              </a:ext>
            </a:extLst>
          </p:cNvPr>
          <p:cNvPicPr preferRelativeResize="0"/>
          <p:nvPr/>
        </p:nvPicPr>
        <p:blipFill rotWithShape="1">
          <a:blip r:embed="rId6">
            <a:alphaModFix/>
          </a:blip>
          <a:srcRect/>
          <a:stretch/>
        </p:blipFill>
        <p:spPr>
          <a:xfrm>
            <a:off x="42141" y="-28281"/>
            <a:ext cx="1041940" cy="104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4" name="Google Shape;304;p20" descr="Download Microsoft PowerPoint Logo in SVG Vector or PNG File Format - Logo .wine"/>
          <p:cNvPicPr preferRelativeResize="0"/>
          <p:nvPr/>
        </p:nvPicPr>
        <p:blipFill rotWithShape="1">
          <a:blip r:embed="rId3">
            <a:alphaModFix/>
          </a:blip>
          <a:srcRect/>
          <a:stretch/>
        </p:blipFill>
        <p:spPr>
          <a:xfrm>
            <a:off x="-1546225" y="1034142"/>
            <a:ext cx="7642225" cy="5142865"/>
          </a:xfrm>
          <a:prstGeom prst="rect">
            <a:avLst/>
          </a:prstGeom>
          <a:noFill/>
          <a:ln>
            <a:noFill/>
          </a:ln>
        </p:spPr>
      </p:pic>
      <p:sp>
        <p:nvSpPr>
          <p:cNvPr id="305" name="Google Shape;305;p20"/>
          <p:cNvSpPr txBox="1"/>
          <p:nvPr/>
        </p:nvSpPr>
        <p:spPr>
          <a:xfrm>
            <a:off x="5595678" y="5741419"/>
            <a:ext cx="25218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VISUAL STUDIO</a:t>
            </a:r>
            <a:endParaRPr sz="2400">
              <a:solidFill>
                <a:schemeClr val="dk1"/>
              </a:solidFill>
              <a:latin typeface="Times New Roman"/>
              <a:ea typeface="Times New Roman"/>
              <a:cs typeface="Times New Roman"/>
              <a:sym typeface="Times New Roman"/>
            </a:endParaRPr>
          </a:p>
        </p:txBody>
      </p:sp>
      <p:sp>
        <p:nvSpPr>
          <p:cNvPr id="306" name="Google Shape;306;p20"/>
          <p:cNvSpPr txBox="1"/>
          <p:nvPr/>
        </p:nvSpPr>
        <p:spPr>
          <a:xfrm>
            <a:off x="1190295" y="5715342"/>
            <a:ext cx="21691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POWERPOINT</a:t>
            </a:r>
            <a:endParaRPr sz="2400">
              <a:solidFill>
                <a:schemeClr val="dk1"/>
              </a:solidFill>
              <a:latin typeface="Times New Roman"/>
              <a:ea typeface="Times New Roman"/>
              <a:cs typeface="Times New Roman"/>
              <a:sym typeface="Times New Roman"/>
            </a:endParaRPr>
          </a:p>
        </p:txBody>
      </p:sp>
      <p:pic>
        <p:nvPicPr>
          <p:cNvPr id="307" name="Google Shape;307;p20" descr="Visual Studio logo and symbol, meaning, history, PNG"/>
          <p:cNvPicPr preferRelativeResize="0"/>
          <p:nvPr/>
        </p:nvPicPr>
        <p:blipFill rotWithShape="1">
          <a:blip r:embed="rId4">
            <a:alphaModFix/>
          </a:blip>
          <a:srcRect/>
          <a:stretch/>
        </p:blipFill>
        <p:spPr>
          <a:xfrm>
            <a:off x="3496500" y="1561321"/>
            <a:ext cx="6741111" cy="4213194"/>
          </a:xfrm>
          <a:prstGeom prst="rect">
            <a:avLst/>
          </a:prstGeom>
          <a:noFill/>
          <a:ln>
            <a:noFill/>
          </a:ln>
        </p:spPr>
      </p:pic>
      <p:pic>
        <p:nvPicPr>
          <p:cNvPr id="308" name="Google Shape;308;p20"/>
          <p:cNvPicPr preferRelativeResize="0"/>
          <p:nvPr/>
        </p:nvPicPr>
        <p:blipFill rotWithShape="1">
          <a:blip r:embed="rId5">
            <a:alphaModFix/>
          </a:blip>
          <a:srcRect/>
          <a:stretch/>
        </p:blipFill>
        <p:spPr>
          <a:xfrm>
            <a:off x="9361087" y="4024448"/>
            <a:ext cx="2833552" cy="2833552"/>
          </a:xfrm>
          <a:prstGeom prst="rect">
            <a:avLst/>
          </a:prstGeom>
          <a:noFill/>
          <a:ln>
            <a:noFill/>
          </a:ln>
        </p:spPr>
      </p:pic>
      <p:sp>
        <p:nvSpPr>
          <p:cNvPr id="309" name="Google Shape;309;p20"/>
          <p:cNvSpPr txBox="1"/>
          <p:nvPr/>
        </p:nvSpPr>
        <p:spPr>
          <a:xfrm>
            <a:off x="9602701" y="3624338"/>
            <a:ext cx="235032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Times New Roman"/>
                <a:ea typeface="Times New Roman"/>
                <a:cs typeface="Times New Roman"/>
                <a:sym typeface="Times New Roman"/>
              </a:rPr>
              <a:t>Code </a:t>
            </a:r>
            <a:r>
              <a:rPr lang="en-US" sz="2000" b="1" dirty="0" err="1">
                <a:solidFill>
                  <a:srgbClr val="FF0000"/>
                </a:solidFill>
                <a:latin typeface="Times New Roman"/>
                <a:ea typeface="Times New Roman"/>
                <a:cs typeface="Times New Roman"/>
                <a:sym typeface="Times New Roman"/>
              </a:rPr>
              <a:t>các</a:t>
            </a:r>
            <a:r>
              <a:rPr lang="en-US" sz="2000" b="1" dirty="0">
                <a:solidFill>
                  <a:srgbClr val="FF0000"/>
                </a:solidFill>
                <a:latin typeface="Times New Roman"/>
                <a:ea typeface="Times New Roman"/>
                <a:cs typeface="Times New Roman"/>
                <a:sym typeface="Times New Roman"/>
              </a:rPr>
              <a:t> </a:t>
            </a:r>
            <a:r>
              <a:rPr lang="en-US" sz="2000" b="1" dirty="0" err="1">
                <a:solidFill>
                  <a:srgbClr val="FF0000"/>
                </a:solidFill>
                <a:latin typeface="Times New Roman"/>
                <a:ea typeface="Times New Roman"/>
                <a:cs typeface="Times New Roman"/>
                <a:sym typeface="Times New Roman"/>
              </a:rPr>
              <a:t>tính</a:t>
            </a:r>
            <a:r>
              <a:rPr lang="en-US" sz="2000" b="1" dirty="0">
                <a:solidFill>
                  <a:srgbClr val="FF0000"/>
                </a:solidFill>
                <a:latin typeface="Times New Roman"/>
                <a:ea typeface="Times New Roman"/>
                <a:cs typeface="Times New Roman"/>
                <a:sym typeface="Times New Roman"/>
              </a:rPr>
              <a:t> </a:t>
            </a:r>
            <a:r>
              <a:rPr lang="en-US" sz="2000" b="1" dirty="0" err="1">
                <a:solidFill>
                  <a:srgbClr val="FF0000"/>
                </a:solidFill>
                <a:latin typeface="Times New Roman"/>
                <a:ea typeface="Times New Roman"/>
                <a:cs typeface="Times New Roman"/>
                <a:sym typeface="Times New Roman"/>
              </a:rPr>
              <a:t>năng</a:t>
            </a:r>
            <a:endParaRPr sz="2000" b="1" dirty="0">
              <a:solidFill>
                <a:srgbClr val="FF0000"/>
              </a:solidFill>
              <a:latin typeface="Times New Roman"/>
              <a:ea typeface="Times New Roman"/>
              <a:cs typeface="Times New Roman"/>
              <a:sym typeface="Times New Roman"/>
            </a:endParaRPr>
          </a:p>
        </p:txBody>
      </p:sp>
      <p:sp>
        <p:nvSpPr>
          <p:cNvPr id="9" name="Google Shape;274;p17">
            <a:extLst>
              <a:ext uri="{FF2B5EF4-FFF2-40B4-BE49-F238E27FC236}">
                <a16:creationId xmlns:a16="http://schemas.microsoft.com/office/drawing/2014/main" id="{AAC1440B-E819-48B9-B98E-5364BA550D98}"/>
              </a:ext>
            </a:extLst>
          </p:cNvPr>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2. PHẦM MỀM VÀ CÔNG NGHỆ </a:t>
            </a:r>
            <a:endParaRPr sz="4400" dirty="0">
              <a:solidFill>
                <a:schemeClr val="lt1"/>
              </a:solidFill>
              <a:latin typeface="Times New Roman"/>
              <a:ea typeface="Times New Roman"/>
              <a:cs typeface="Times New Roman"/>
              <a:sym typeface="Times New Roman"/>
            </a:endParaRPr>
          </a:p>
        </p:txBody>
      </p:sp>
      <p:sp>
        <p:nvSpPr>
          <p:cNvPr id="11" name="Rectangle 10">
            <a:extLst>
              <a:ext uri="{FF2B5EF4-FFF2-40B4-BE49-F238E27FC236}">
                <a16:creationId xmlns:a16="http://schemas.microsoft.com/office/drawing/2014/main" id="{08880099-E70C-4D78-87F6-538E87AAC982}"/>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93;p1" descr="Viện Kỹ Thuật - Công Nghệ - Đại học Thủ Dầu Một">
            <a:extLst>
              <a:ext uri="{FF2B5EF4-FFF2-40B4-BE49-F238E27FC236}">
                <a16:creationId xmlns:a16="http://schemas.microsoft.com/office/drawing/2014/main" id="{D4A6983A-8703-4721-8A60-A9D8B7DFA44C}"/>
              </a:ext>
            </a:extLst>
          </p:cNvPr>
          <p:cNvPicPr preferRelativeResize="0"/>
          <p:nvPr/>
        </p:nvPicPr>
        <p:blipFill rotWithShape="1">
          <a:blip r:embed="rId6">
            <a:alphaModFix/>
          </a:blip>
          <a:srcRect/>
          <a:stretch/>
        </p:blipFill>
        <p:spPr>
          <a:xfrm>
            <a:off x="42141" y="-28281"/>
            <a:ext cx="1041940" cy="104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p1">
            <a:extLst>
              <a:ext uri="{FF2B5EF4-FFF2-40B4-BE49-F238E27FC236}">
                <a16:creationId xmlns:a16="http://schemas.microsoft.com/office/drawing/2014/main" id="{B8B82F95-7E99-4719-9643-09F1042A64A8}"/>
              </a:ext>
            </a:extLst>
          </p:cNvPr>
          <p:cNvSpPr txBox="1"/>
          <p:nvPr/>
        </p:nvSpPr>
        <p:spPr>
          <a:xfrm>
            <a:off x="472911" y="2152026"/>
            <a:ext cx="11057641" cy="34778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EM XIN CHÂN THÀNH CẢM ƠN TRƯỜNG ĐẠI HỌC THỦ DẦU MỘT VÀ VIỆN KỸ THUẬT CÔNG NGHỆ ĐÃ TẠO ĐIỀU KIỆN CHO EM THỰC HIỆN NGHIÊN CỨU NÀY</a:t>
            </a:r>
            <a:endParaRPr sz="4400" b="1" dirty="0">
              <a:solidFill>
                <a:schemeClr val="dk1"/>
              </a:solidFill>
              <a:latin typeface="Times New Roman"/>
              <a:ea typeface="Times New Roman"/>
              <a:cs typeface="Times New Roman"/>
              <a:sym typeface="Times New Roman"/>
            </a:endParaRPr>
          </a:p>
        </p:txBody>
      </p:sp>
      <p:pic>
        <p:nvPicPr>
          <p:cNvPr id="3" name="Google Shape;93;p1" descr="Viện Kỹ Thuật - Công Nghệ - Đại học Thủ Dầu Một">
            <a:extLst>
              <a:ext uri="{FF2B5EF4-FFF2-40B4-BE49-F238E27FC236}">
                <a16:creationId xmlns:a16="http://schemas.microsoft.com/office/drawing/2014/main" id="{9DE72F0F-32B1-435B-8B27-347DCAD85A11}"/>
              </a:ext>
            </a:extLst>
          </p:cNvPr>
          <p:cNvPicPr preferRelativeResize="0"/>
          <p:nvPr/>
        </p:nvPicPr>
        <p:blipFill rotWithShape="1">
          <a:blip r:embed="rId2">
            <a:alphaModFix/>
          </a:blip>
          <a:srcRect/>
          <a:stretch/>
        </p:blipFill>
        <p:spPr>
          <a:xfrm>
            <a:off x="0" y="0"/>
            <a:ext cx="2237173" cy="2237173"/>
          </a:xfrm>
          <a:prstGeom prst="rect">
            <a:avLst/>
          </a:prstGeom>
          <a:noFill/>
          <a:ln>
            <a:noFill/>
          </a:ln>
        </p:spPr>
      </p:pic>
    </p:spTree>
    <p:extLst>
      <p:ext uri="{BB962C8B-B14F-4D97-AF65-F5344CB8AC3E}">
        <p14:creationId xmlns:p14="http://schemas.microsoft.com/office/powerpoint/2010/main" val="76763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21" descr="Vuforia Engine Reviews 2021: Details, Pricing, &amp; Features | G2"/>
          <p:cNvPicPr preferRelativeResize="0"/>
          <p:nvPr/>
        </p:nvPicPr>
        <p:blipFill rotWithShape="1">
          <a:blip r:embed="rId3">
            <a:alphaModFix/>
          </a:blip>
          <a:srcRect/>
          <a:stretch/>
        </p:blipFill>
        <p:spPr>
          <a:xfrm>
            <a:off x="976231" y="2110857"/>
            <a:ext cx="7133578" cy="3745128"/>
          </a:xfrm>
          <a:prstGeom prst="rect">
            <a:avLst/>
          </a:prstGeom>
          <a:noFill/>
          <a:ln>
            <a:noFill/>
          </a:ln>
        </p:spPr>
      </p:pic>
      <p:pic>
        <p:nvPicPr>
          <p:cNvPr id="316" name="Google Shape;316;p21"/>
          <p:cNvPicPr preferRelativeResize="0"/>
          <p:nvPr/>
        </p:nvPicPr>
        <p:blipFill rotWithShape="1">
          <a:blip r:embed="rId4">
            <a:alphaModFix/>
          </a:blip>
          <a:srcRect/>
          <a:stretch/>
        </p:blipFill>
        <p:spPr>
          <a:xfrm>
            <a:off x="8786649" y="3452649"/>
            <a:ext cx="3405352" cy="3405352"/>
          </a:xfrm>
          <a:prstGeom prst="rect">
            <a:avLst/>
          </a:prstGeom>
          <a:noFill/>
          <a:ln>
            <a:noFill/>
          </a:ln>
        </p:spPr>
      </p:pic>
      <p:sp>
        <p:nvSpPr>
          <p:cNvPr id="317" name="Google Shape;317;p21"/>
          <p:cNvSpPr txBox="1"/>
          <p:nvPr/>
        </p:nvSpPr>
        <p:spPr>
          <a:xfrm>
            <a:off x="8710367" y="3083317"/>
            <a:ext cx="349933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Times New Roman"/>
                <a:ea typeface="Times New Roman"/>
                <a:cs typeface="Times New Roman"/>
                <a:sym typeface="Times New Roman"/>
              </a:rPr>
              <a:t>Link </a:t>
            </a:r>
            <a:r>
              <a:rPr lang="en-US" sz="1800" b="1" dirty="0" err="1">
                <a:solidFill>
                  <a:srgbClr val="FF0000"/>
                </a:solidFill>
                <a:latin typeface="Times New Roman"/>
                <a:ea typeface="Times New Roman"/>
                <a:cs typeface="Times New Roman"/>
                <a:sym typeface="Times New Roman"/>
              </a:rPr>
              <a:t>giới</a:t>
            </a:r>
            <a:r>
              <a:rPr lang="en-US" sz="1800" b="1" dirty="0">
                <a:solidFill>
                  <a:srgbClr val="FF0000"/>
                </a:solidFill>
                <a:latin typeface="Times New Roman"/>
                <a:ea typeface="Times New Roman"/>
                <a:cs typeface="Times New Roman"/>
                <a:sym typeface="Times New Roman"/>
              </a:rPr>
              <a:t> </a:t>
            </a:r>
            <a:r>
              <a:rPr lang="en-US" sz="1800" b="1" dirty="0" err="1">
                <a:solidFill>
                  <a:srgbClr val="FF0000"/>
                </a:solidFill>
                <a:latin typeface="Times New Roman"/>
                <a:ea typeface="Times New Roman"/>
                <a:cs typeface="Times New Roman"/>
                <a:sym typeface="Times New Roman"/>
              </a:rPr>
              <a:t>thiệu</a:t>
            </a:r>
            <a:r>
              <a:rPr lang="en-US" sz="1800" b="1" dirty="0">
                <a:solidFill>
                  <a:srgbClr val="FF0000"/>
                </a:solidFill>
                <a:latin typeface="Times New Roman"/>
                <a:ea typeface="Times New Roman"/>
                <a:cs typeface="Times New Roman"/>
                <a:sym typeface="Times New Roman"/>
              </a:rPr>
              <a:t> </a:t>
            </a:r>
            <a:r>
              <a:rPr lang="en-US" sz="1800" b="1" dirty="0" err="1">
                <a:solidFill>
                  <a:srgbClr val="FF0000"/>
                </a:solidFill>
                <a:latin typeface="Times New Roman"/>
                <a:ea typeface="Times New Roman"/>
                <a:cs typeface="Times New Roman"/>
                <a:sym typeface="Times New Roman"/>
              </a:rPr>
              <a:t>về</a:t>
            </a:r>
            <a:r>
              <a:rPr lang="en-US" sz="1800" b="1" dirty="0">
                <a:solidFill>
                  <a:srgbClr val="FF0000"/>
                </a:solidFill>
                <a:latin typeface="Times New Roman"/>
                <a:ea typeface="Times New Roman"/>
                <a:cs typeface="Times New Roman"/>
                <a:sym typeface="Times New Roman"/>
              </a:rPr>
              <a:t> Vuforia Engine</a:t>
            </a:r>
            <a:endParaRPr sz="1800" b="1" dirty="0">
              <a:solidFill>
                <a:srgbClr val="FF0000"/>
              </a:solidFill>
              <a:latin typeface="Times New Roman"/>
              <a:ea typeface="Times New Roman"/>
              <a:cs typeface="Times New Roman"/>
              <a:sym typeface="Times New Roman"/>
            </a:endParaRPr>
          </a:p>
        </p:txBody>
      </p:sp>
      <p:sp>
        <p:nvSpPr>
          <p:cNvPr id="6" name="Google Shape;274;p17">
            <a:extLst>
              <a:ext uri="{FF2B5EF4-FFF2-40B4-BE49-F238E27FC236}">
                <a16:creationId xmlns:a16="http://schemas.microsoft.com/office/drawing/2014/main" id="{852F0313-1D70-4D84-AB87-B9BDF2A80112}"/>
              </a:ext>
            </a:extLst>
          </p:cNvPr>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2. PHẦM MỀM VÀ CÔNG NGHỆ </a:t>
            </a:r>
            <a:endParaRPr sz="4400" dirty="0">
              <a:solidFill>
                <a:schemeClr val="lt1"/>
              </a:solidFill>
              <a:latin typeface="Times New Roman"/>
              <a:ea typeface="Times New Roman"/>
              <a:cs typeface="Times New Roman"/>
              <a:sym typeface="Times New Roman"/>
            </a:endParaRPr>
          </a:p>
        </p:txBody>
      </p:sp>
      <p:sp>
        <p:nvSpPr>
          <p:cNvPr id="8" name="Rectangle 7">
            <a:extLst>
              <a:ext uri="{FF2B5EF4-FFF2-40B4-BE49-F238E27FC236}">
                <a16:creationId xmlns:a16="http://schemas.microsoft.com/office/drawing/2014/main" id="{A90EF87C-D5A2-4AE7-9158-4E3DCBE77E72}"/>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93;p1" descr="Viện Kỹ Thuật - Công Nghệ - Đại học Thủ Dầu Một">
            <a:extLst>
              <a:ext uri="{FF2B5EF4-FFF2-40B4-BE49-F238E27FC236}">
                <a16:creationId xmlns:a16="http://schemas.microsoft.com/office/drawing/2014/main" id="{D55E32CB-0E28-42C0-96D3-83FD4277CF8F}"/>
              </a:ext>
            </a:extLst>
          </p:cNvPr>
          <p:cNvPicPr preferRelativeResize="0"/>
          <p:nvPr/>
        </p:nvPicPr>
        <p:blipFill rotWithShape="1">
          <a:blip r:embed="rId5">
            <a:alphaModFix/>
          </a:blip>
          <a:srcRect/>
          <a:stretch/>
        </p:blipFill>
        <p:spPr>
          <a:xfrm>
            <a:off x="42141" y="-28281"/>
            <a:ext cx="1041940" cy="104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2"/>
          <p:cNvSpPr/>
          <p:nvPr/>
        </p:nvSpPr>
        <p:spPr>
          <a:xfrm>
            <a:off x="8628993" y="914400"/>
            <a:ext cx="3563007"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22"/>
          <p:cNvSpPr txBox="1"/>
          <p:nvPr/>
        </p:nvSpPr>
        <p:spPr>
          <a:xfrm>
            <a:off x="8628993" y="793326"/>
            <a:ext cx="3487352" cy="606467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a:solidFill>
                  <a:schemeClr val="dk1"/>
                </a:solidFill>
                <a:latin typeface="Times New Roman"/>
                <a:ea typeface="Times New Roman"/>
                <a:cs typeface="Times New Roman"/>
                <a:sym typeface="Times New Roman"/>
              </a:rPr>
              <a:t>Sơ đồ quy trình xây dựng hệ thống thực tế ảo tăng cường trên điện thoại </a:t>
            </a:r>
            <a:endParaRPr/>
          </a:p>
        </p:txBody>
      </p:sp>
      <p:pic>
        <p:nvPicPr>
          <p:cNvPr id="325" name="Google Shape;325;p22"/>
          <p:cNvPicPr preferRelativeResize="0"/>
          <p:nvPr/>
        </p:nvPicPr>
        <p:blipFill rotWithShape="1">
          <a:blip r:embed="rId3">
            <a:alphaModFix/>
          </a:blip>
          <a:srcRect/>
          <a:stretch/>
        </p:blipFill>
        <p:spPr>
          <a:xfrm>
            <a:off x="191269" y="1114097"/>
            <a:ext cx="8362069" cy="5465379"/>
          </a:xfrm>
          <a:prstGeom prst="rect">
            <a:avLst/>
          </a:prstGeom>
          <a:noFill/>
          <a:ln>
            <a:noFill/>
          </a:ln>
        </p:spPr>
      </p:pic>
      <p:sp>
        <p:nvSpPr>
          <p:cNvPr id="6" name="Google Shape;274;p17">
            <a:extLst>
              <a:ext uri="{FF2B5EF4-FFF2-40B4-BE49-F238E27FC236}">
                <a16:creationId xmlns:a16="http://schemas.microsoft.com/office/drawing/2014/main" id="{DCAEB1A6-8390-4FE8-BC06-6936B597AA78}"/>
              </a:ext>
            </a:extLst>
          </p:cNvPr>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2. PHẦM MỀM VÀ CÔNG NGHỆ </a:t>
            </a:r>
            <a:endParaRPr sz="4400" dirty="0">
              <a:solidFill>
                <a:schemeClr val="lt1"/>
              </a:solidFill>
              <a:latin typeface="Times New Roman"/>
              <a:ea typeface="Times New Roman"/>
              <a:cs typeface="Times New Roman"/>
              <a:sym typeface="Times New Roman"/>
            </a:endParaRPr>
          </a:p>
        </p:txBody>
      </p:sp>
      <p:sp>
        <p:nvSpPr>
          <p:cNvPr id="8" name="Rectangle 7">
            <a:extLst>
              <a:ext uri="{FF2B5EF4-FFF2-40B4-BE49-F238E27FC236}">
                <a16:creationId xmlns:a16="http://schemas.microsoft.com/office/drawing/2014/main" id="{9C0524E4-0557-45C1-8032-0747267755BF}"/>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93;p1" descr="Viện Kỹ Thuật - Công Nghệ - Đại học Thủ Dầu Một">
            <a:extLst>
              <a:ext uri="{FF2B5EF4-FFF2-40B4-BE49-F238E27FC236}">
                <a16:creationId xmlns:a16="http://schemas.microsoft.com/office/drawing/2014/main" id="{9F84A523-9E5F-4F7D-8DD9-716ECD9CD1D1}"/>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3"/>
          <p:cNvSpPr/>
          <p:nvPr/>
        </p:nvSpPr>
        <p:spPr>
          <a:xfrm>
            <a:off x="10306974" y="914400"/>
            <a:ext cx="1885025"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23"/>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3. XÂY DỰNG DỮ LIỆU VÀ GIAO DIỆN</a:t>
            </a:r>
            <a:endParaRPr sz="4400">
              <a:solidFill>
                <a:schemeClr val="lt1"/>
              </a:solidFill>
              <a:latin typeface="Times New Roman"/>
              <a:ea typeface="Times New Roman"/>
              <a:cs typeface="Times New Roman"/>
              <a:sym typeface="Times New Roman"/>
            </a:endParaRPr>
          </a:p>
        </p:txBody>
      </p:sp>
      <p:sp>
        <p:nvSpPr>
          <p:cNvPr id="332" name="Google Shape;332;p23"/>
          <p:cNvSpPr txBox="1"/>
          <p:nvPr/>
        </p:nvSpPr>
        <p:spPr>
          <a:xfrm>
            <a:off x="10422384" y="0"/>
            <a:ext cx="1712466" cy="6721472"/>
          </a:xfrm>
          <a:prstGeom prst="rect">
            <a:avLst/>
          </a:prstGeom>
          <a:noFill/>
          <a:ln>
            <a:noFill/>
          </a:ln>
        </p:spPr>
        <p:txBody>
          <a:bodyPr spcFirstLastPara="1" wrap="square" lIns="91425" tIns="45700" rIns="91425" bIns="45700" anchor="ctr" anchorCtr="0">
            <a:normAutofit/>
          </a:bodyPr>
          <a:lstStyle/>
          <a:p>
            <a:pPr marL="0" marR="0" lvl="0" indent="0" algn="ctr" rtl="0">
              <a:lnSpc>
                <a:spcPct val="15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Các bước tạo dữ liệu 3D</a:t>
            </a:r>
            <a:endParaRPr/>
          </a:p>
        </p:txBody>
      </p:sp>
      <p:pic>
        <p:nvPicPr>
          <p:cNvPr id="333" name="Google Shape;333;p23"/>
          <p:cNvPicPr preferRelativeResize="0"/>
          <p:nvPr/>
        </p:nvPicPr>
        <p:blipFill rotWithShape="1">
          <a:blip r:embed="rId3">
            <a:alphaModFix/>
          </a:blip>
          <a:srcRect/>
          <a:stretch/>
        </p:blipFill>
        <p:spPr>
          <a:xfrm>
            <a:off x="57150" y="1301948"/>
            <a:ext cx="10192674" cy="5236964"/>
          </a:xfrm>
          <a:prstGeom prst="rect">
            <a:avLst/>
          </a:prstGeom>
          <a:noFill/>
          <a:ln>
            <a:noFill/>
          </a:ln>
        </p:spPr>
      </p:pic>
      <p:sp>
        <p:nvSpPr>
          <p:cNvPr id="7" name="Rectangle 6">
            <a:extLst>
              <a:ext uri="{FF2B5EF4-FFF2-40B4-BE49-F238E27FC236}">
                <a16:creationId xmlns:a16="http://schemas.microsoft.com/office/drawing/2014/main" id="{6513CA50-F79F-44C0-B913-C1E9D669AE08}"/>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E27F25F9-8EB0-4C5B-BA50-3964091136F8}"/>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4"/>
          <p:cNvSpPr/>
          <p:nvPr/>
        </p:nvSpPr>
        <p:spPr>
          <a:xfrm>
            <a:off x="10253708" y="914400"/>
            <a:ext cx="1938292"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24"/>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3. XÂY DỰNG DỮ LIỆU VÀ GIAO DIỆN</a:t>
            </a:r>
            <a:endParaRPr sz="4400">
              <a:solidFill>
                <a:schemeClr val="lt1"/>
              </a:solidFill>
              <a:latin typeface="Times New Roman"/>
              <a:ea typeface="Times New Roman"/>
              <a:cs typeface="Times New Roman"/>
              <a:sym typeface="Times New Roman"/>
            </a:endParaRPr>
          </a:p>
        </p:txBody>
      </p:sp>
      <p:pic>
        <p:nvPicPr>
          <p:cNvPr id="340" name="Google Shape;340;p24"/>
          <p:cNvPicPr preferRelativeResize="0"/>
          <p:nvPr/>
        </p:nvPicPr>
        <p:blipFill rotWithShape="1">
          <a:blip r:embed="rId3">
            <a:alphaModFix/>
          </a:blip>
          <a:srcRect/>
          <a:stretch/>
        </p:blipFill>
        <p:spPr>
          <a:xfrm>
            <a:off x="365279" y="1099441"/>
            <a:ext cx="9817408" cy="5436989"/>
          </a:xfrm>
          <a:prstGeom prst="rect">
            <a:avLst/>
          </a:prstGeom>
          <a:noFill/>
          <a:ln>
            <a:noFill/>
          </a:ln>
        </p:spPr>
      </p:pic>
      <p:sp>
        <p:nvSpPr>
          <p:cNvPr id="341" name="Google Shape;341;p24"/>
          <p:cNvSpPr txBox="1"/>
          <p:nvPr/>
        </p:nvSpPr>
        <p:spPr>
          <a:xfrm>
            <a:off x="10253708" y="0"/>
            <a:ext cx="1881141" cy="6721472"/>
          </a:xfrm>
          <a:prstGeom prst="rect">
            <a:avLst/>
          </a:prstGeom>
          <a:noFill/>
          <a:ln>
            <a:noFill/>
          </a:ln>
        </p:spPr>
        <p:txBody>
          <a:bodyPr spcFirstLastPara="1" wrap="square" lIns="91425" tIns="45700" rIns="91425" bIns="45700" anchor="ctr" anchorCtr="0">
            <a:normAutofit/>
          </a:bodyPr>
          <a:lstStyle/>
          <a:p>
            <a:pPr marL="0" marR="0" lvl="0" indent="0" algn="ctr" rtl="0">
              <a:lnSpc>
                <a:spcPct val="15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Các bước tạo dữ liệu 2D</a:t>
            </a:r>
            <a:endParaRPr/>
          </a:p>
        </p:txBody>
      </p:sp>
      <p:sp>
        <p:nvSpPr>
          <p:cNvPr id="7" name="Rectangle 6">
            <a:extLst>
              <a:ext uri="{FF2B5EF4-FFF2-40B4-BE49-F238E27FC236}">
                <a16:creationId xmlns:a16="http://schemas.microsoft.com/office/drawing/2014/main" id="{AE19F3D4-D7C7-4F5F-B408-D92F557EF784}"/>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F8AC15EF-18AF-47D9-905B-AF898B4F3834}"/>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p:cNvSpPr/>
          <p:nvPr/>
        </p:nvSpPr>
        <p:spPr>
          <a:xfrm>
            <a:off x="9939102" y="914400"/>
            <a:ext cx="2252897"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2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3. XÂY DỰNG DỮ LIỆU VÀ GIAO DIỆN</a:t>
            </a:r>
            <a:endParaRPr sz="4400">
              <a:solidFill>
                <a:schemeClr val="lt1"/>
              </a:solidFill>
              <a:latin typeface="Times New Roman"/>
              <a:ea typeface="Times New Roman"/>
              <a:cs typeface="Times New Roman"/>
              <a:sym typeface="Times New Roman"/>
            </a:endParaRPr>
          </a:p>
        </p:txBody>
      </p:sp>
      <p:sp>
        <p:nvSpPr>
          <p:cNvPr id="357" name="Google Shape;357;p26"/>
          <p:cNvSpPr txBox="1"/>
          <p:nvPr/>
        </p:nvSpPr>
        <p:spPr>
          <a:xfrm>
            <a:off x="9996255" y="0"/>
            <a:ext cx="2138593" cy="6721472"/>
          </a:xfrm>
          <a:prstGeom prst="rect">
            <a:avLst/>
          </a:prstGeom>
          <a:noFill/>
          <a:ln>
            <a:noFill/>
          </a:ln>
        </p:spPr>
        <p:txBody>
          <a:bodyPr spcFirstLastPara="1" wrap="square" lIns="91425" tIns="45700" rIns="91425" bIns="45700" anchor="ctr" anchorCtr="0">
            <a:normAutofit/>
          </a:bodyPr>
          <a:lstStyle/>
          <a:p>
            <a:pPr marL="0" marR="0" lvl="0" indent="0" algn="ctr" rtl="0">
              <a:lnSpc>
                <a:spcPct val="1500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Tạo giao diện cho hệ thống</a:t>
            </a:r>
            <a:endParaRPr/>
          </a:p>
        </p:txBody>
      </p:sp>
      <p:pic>
        <p:nvPicPr>
          <p:cNvPr id="358" name="Google Shape;358;p26"/>
          <p:cNvPicPr preferRelativeResize="0"/>
          <p:nvPr/>
        </p:nvPicPr>
        <p:blipFill rotWithShape="1">
          <a:blip r:embed="rId3">
            <a:alphaModFix/>
          </a:blip>
          <a:srcRect/>
          <a:stretch/>
        </p:blipFill>
        <p:spPr>
          <a:xfrm>
            <a:off x="165399" y="1842539"/>
            <a:ext cx="9665457" cy="4358563"/>
          </a:xfrm>
          <a:prstGeom prst="rect">
            <a:avLst/>
          </a:prstGeom>
          <a:noFill/>
          <a:ln>
            <a:noFill/>
          </a:ln>
        </p:spPr>
      </p:pic>
      <p:sp>
        <p:nvSpPr>
          <p:cNvPr id="7" name="Rectangle 6">
            <a:extLst>
              <a:ext uri="{FF2B5EF4-FFF2-40B4-BE49-F238E27FC236}">
                <a16:creationId xmlns:a16="http://schemas.microsoft.com/office/drawing/2014/main" id="{619D2C8B-A738-4C08-9363-97EFF168EBE5}"/>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67DF36D4-3F7D-41C6-AC70-0A2E58DAF6EC}"/>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7"/>
          <p:cNvSpPr/>
          <p:nvPr/>
        </p:nvSpPr>
        <p:spPr>
          <a:xfrm>
            <a:off x="10076155" y="914400"/>
            <a:ext cx="2115845" cy="5943600"/>
          </a:xfrm>
          <a:prstGeom prst="rect">
            <a:avLst/>
          </a:prstGeom>
          <a:solidFill>
            <a:srgbClr val="FFFF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7"/>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4. XÂY DỰNG TÍNH NĂNG </a:t>
            </a:r>
            <a:endParaRPr sz="4400" dirty="0">
              <a:solidFill>
                <a:schemeClr val="lt1"/>
              </a:solidFill>
              <a:latin typeface="Times New Roman"/>
              <a:ea typeface="Times New Roman"/>
              <a:cs typeface="Times New Roman"/>
              <a:sym typeface="Times New Roman"/>
            </a:endParaRPr>
          </a:p>
        </p:txBody>
      </p:sp>
      <p:sp>
        <p:nvSpPr>
          <p:cNvPr id="365" name="Google Shape;365;p27"/>
          <p:cNvSpPr txBox="1"/>
          <p:nvPr/>
        </p:nvSpPr>
        <p:spPr>
          <a:xfrm>
            <a:off x="10076155" y="0"/>
            <a:ext cx="2058694" cy="6721472"/>
          </a:xfrm>
          <a:prstGeom prst="rect">
            <a:avLst/>
          </a:prstGeom>
          <a:noFill/>
          <a:ln>
            <a:noFill/>
          </a:ln>
        </p:spPr>
        <p:txBody>
          <a:bodyPr spcFirstLastPara="1" wrap="square" lIns="91425" tIns="45700" rIns="91425" bIns="45700" anchor="ctr" anchorCtr="0">
            <a:normAutofit/>
          </a:bodyPr>
          <a:lstStyle/>
          <a:p>
            <a:pPr marL="0" marR="0" lvl="0" indent="0" algn="ctr" rtl="0">
              <a:lnSpc>
                <a:spcPct val="150000"/>
              </a:lnSpc>
              <a:spcBef>
                <a:spcPts val="0"/>
              </a:spcBef>
              <a:spcAft>
                <a:spcPts val="0"/>
              </a:spcAft>
              <a:buClr>
                <a:schemeClr val="dk1"/>
              </a:buClr>
              <a:buSzPts val="4400"/>
              <a:buFont typeface="Times New Roman"/>
              <a:buNone/>
            </a:pPr>
            <a:r>
              <a:rPr lang="en-US" sz="4400" dirty="0" err="1">
                <a:solidFill>
                  <a:schemeClr val="dk1"/>
                </a:solidFill>
                <a:latin typeface="Times New Roman"/>
                <a:ea typeface="Times New Roman"/>
                <a:cs typeface="Times New Roman"/>
                <a:sym typeface="Times New Roman"/>
              </a:rPr>
              <a:t>Tạo</a:t>
            </a:r>
            <a:r>
              <a:rPr lang="en-US" sz="4400" dirty="0">
                <a:solidFill>
                  <a:schemeClr val="dk1"/>
                </a:solidFill>
                <a:latin typeface="Times New Roman"/>
                <a:ea typeface="Times New Roman"/>
                <a:cs typeface="Times New Roman"/>
                <a:sym typeface="Times New Roman"/>
              </a:rPr>
              <a:t> </a:t>
            </a:r>
            <a:r>
              <a:rPr lang="en-US" sz="4400" dirty="0" err="1">
                <a:solidFill>
                  <a:schemeClr val="dk1"/>
                </a:solidFill>
                <a:latin typeface="Times New Roman"/>
                <a:ea typeface="Times New Roman"/>
                <a:cs typeface="Times New Roman"/>
                <a:sym typeface="Times New Roman"/>
              </a:rPr>
              <a:t>tính</a:t>
            </a:r>
            <a:r>
              <a:rPr lang="en-US" sz="4400" dirty="0">
                <a:solidFill>
                  <a:schemeClr val="dk1"/>
                </a:solidFill>
                <a:latin typeface="Times New Roman"/>
                <a:ea typeface="Times New Roman"/>
                <a:cs typeface="Times New Roman"/>
                <a:sym typeface="Times New Roman"/>
              </a:rPr>
              <a:t> </a:t>
            </a:r>
            <a:r>
              <a:rPr lang="en-US" sz="4400" dirty="0" err="1">
                <a:solidFill>
                  <a:schemeClr val="dk1"/>
                </a:solidFill>
                <a:latin typeface="Times New Roman"/>
                <a:ea typeface="Times New Roman"/>
                <a:cs typeface="Times New Roman"/>
                <a:sym typeface="Times New Roman"/>
              </a:rPr>
              <a:t>năng</a:t>
            </a:r>
            <a:r>
              <a:rPr lang="en-US" sz="4400" dirty="0">
                <a:solidFill>
                  <a:schemeClr val="dk1"/>
                </a:solidFill>
                <a:latin typeface="Times New Roman"/>
                <a:ea typeface="Times New Roman"/>
                <a:cs typeface="Times New Roman"/>
                <a:sym typeface="Times New Roman"/>
              </a:rPr>
              <a:t> </a:t>
            </a:r>
            <a:r>
              <a:rPr lang="en-US" sz="4400" dirty="0" err="1">
                <a:solidFill>
                  <a:schemeClr val="dk1"/>
                </a:solidFill>
                <a:latin typeface="Times New Roman"/>
                <a:ea typeface="Times New Roman"/>
                <a:cs typeface="Times New Roman"/>
                <a:sym typeface="Times New Roman"/>
              </a:rPr>
              <a:t>cho</a:t>
            </a:r>
            <a:r>
              <a:rPr lang="en-US" sz="4400" dirty="0">
                <a:solidFill>
                  <a:schemeClr val="dk1"/>
                </a:solidFill>
                <a:latin typeface="Times New Roman"/>
                <a:ea typeface="Times New Roman"/>
                <a:cs typeface="Times New Roman"/>
                <a:sym typeface="Times New Roman"/>
              </a:rPr>
              <a:t> </a:t>
            </a:r>
            <a:r>
              <a:rPr lang="en-US" sz="4400" dirty="0" err="1">
                <a:solidFill>
                  <a:schemeClr val="dk1"/>
                </a:solidFill>
                <a:latin typeface="Times New Roman"/>
                <a:ea typeface="Times New Roman"/>
                <a:cs typeface="Times New Roman"/>
                <a:sym typeface="Times New Roman"/>
              </a:rPr>
              <a:t>hệ</a:t>
            </a:r>
            <a:r>
              <a:rPr lang="en-US" sz="4400" dirty="0">
                <a:solidFill>
                  <a:schemeClr val="dk1"/>
                </a:solidFill>
                <a:latin typeface="Times New Roman"/>
                <a:ea typeface="Times New Roman"/>
                <a:cs typeface="Times New Roman"/>
                <a:sym typeface="Times New Roman"/>
              </a:rPr>
              <a:t> </a:t>
            </a:r>
            <a:r>
              <a:rPr lang="en-US" sz="4400" dirty="0" err="1">
                <a:solidFill>
                  <a:schemeClr val="dk1"/>
                </a:solidFill>
                <a:latin typeface="Times New Roman"/>
                <a:ea typeface="Times New Roman"/>
                <a:cs typeface="Times New Roman"/>
                <a:sym typeface="Times New Roman"/>
              </a:rPr>
              <a:t>thống</a:t>
            </a:r>
            <a:endParaRPr dirty="0"/>
          </a:p>
        </p:txBody>
      </p:sp>
      <p:sp>
        <p:nvSpPr>
          <p:cNvPr id="366" name="Google Shape;366;p27"/>
          <p:cNvSpPr/>
          <p:nvPr/>
        </p:nvSpPr>
        <p:spPr>
          <a:xfrm>
            <a:off x="1470225" y="1412215"/>
            <a:ext cx="7869083" cy="4598375"/>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50000"/>
              </a:lnSpc>
              <a:spcBef>
                <a:spcPts val="0"/>
              </a:spcBef>
              <a:spcAft>
                <a:spcPts val="0"/>
              </a:spcAft>
              <a:buClr>
                <a:srgbClr val="000000"/>
              </a:buClr>
              <a:buSzPts val="3200"/>
              <a:buFont typeface="Times New Roman"/>
              <a:buChar char="-"/>
            </a:pPr>
            <a:r>
              <a:rPr lang="en-US" sz="3200" b="0" i="0" u="none" strike="noStrike" cap="none">
                <a:solidFill>
                  <a:srgbClr val="000000"/>
                </a:solidFill>
                <a:latin typeface="Times New Roman"/>
                <a:ea typeface="Times New Roman"/>
                <a:cs typeface="Times New Roman"/>
                <a:sym typeface="Times New Roman"/>
              </a:rPr>
              <a:t> </a:t>
            </a:r>
            <a:r>
              <a:rPr lang="en-US" sz="4000" b="0" i="0" u="none" strike="noStrike" cap="none">
                <a:solidFill>
                  <a:srgbClr val="000000"/>
                </a:solidFill>
                <a:latin typeface="Times New Roman"/>
                <a:ea typeface="Times New Roman"/>
                <a:cs typeface="Times New Roman"/>
                <a:sym typeface="Times New Roman"/>
              </a:rPr>
              <a:t>Xoay đối tượng</a:t>
            </a:r>
            <a:endParaRPr/>
          </a:p>
          <a:p>
            <a:pPr marL="571500" marR="0" lvl="0" indent="-571500" algn="just" rtl="0">
              <a:lnSpc>
                <a:spcPct val="150000"/>
              </a:lnSpc>
              <a:spcBef>
                <a:spcPts val="0"/>
              </a:spcBef>
              <a:spcAft>
                <a:spcPts val="0"/>
              </a:spcAft>
              <a:buClr>
                <a:srgbClr val="000000"/>
              </a:buClr>
              <a:buSzPts val="4000"/>
              <a:buFont typeface="Times New Roman"/>
              <a:buChar char="-"/>
            </a:pPr>
            <a:r>
              <a:rPr lang="en-US" sz="4000">
                <a:solidFill>
                  <a:srgbClr val="000000"/>
                </a:solidFill>
                <a:latin typeface="Times New Roman"/>
                <a:ea typeface="Times New Roman"/>
                <a:cs typeface="Times New Roman"/>
                <a:sym typeface="Times New Roman"/>
              </a:rPr>
              <a:t>Di chuyển đối tượng</a:t>
            </a:r>
            <a:endParaRPr/>
          </a:p>
          <a:p>
            <a:pPr marL="571500" marR="0" lvl="0" indent="-571500" algn="just" rtl="0">
              <a:lnSpc>
                <a:spcPct val="150000"/>
              </a:lnSpc>
              <a:spcBef>
                <a:spcPts val="0"/>
              </a:spcBef>
              <a:spcAft>
                <a:spcPts val="0"/>
              </a:spcAft>
              <a:buClr>
                <a:srgbClr val="000000"/>
              </a:buClr>
              <a:buSzPts val="4000"/>
              <a:buFont typeface="Times New Roman"/>
              <a:buChar char="-"/>
            </a:pPr>
            <a:r>
              <a:rPr lang="en-US" sz="4000" b="0" i="0" u="none" strike="noStrike" cap="none">
                <a:solidFill>
                  <a:srgbClr val="000000"/>
                </a:solidFill>
                <a:latin typeface="Times New Roman"/>
                <a:ea typeface="Times New Roman"/>
                <a:cs typeface="Times New Roman"/>
                <a:sym typeface="Times New Roman"/>
              </a:rPr>
              <a:t>Phóng to, thu nhỏ đối tượng</a:t>
            </a:r>
            <a:endParaRPr/>
          </a:p>
          <a:p>
            <a:pPr marL="571500" marR="0" lvl="0" indent="-571500" algn="just" rtl="0">
              <a:lnSpc>
                <a:spcPct val="150000"/>
              </a:lnSpc>
              <a:spcBef>
                <a:spcPts val="0"/>
              </a:spcBef>
              <a:spcAft>
                <a:spcPts val="0"/>
              </a:spcAft>
              <a:buClr>
                <a:schemeClr val="dk1"/>
              </a:buClr>
              <a:buSzPts val="4000"/>
              <a:buFont typeface="Times New Roman"/>
              <a:buChar char="-"/>
            </a:pPr>
            <a:r>
              <a:rPr lang="en-US" sz="4000" b="0" i="0" u="none" strike="noStrike" cap="none">
                <a:solidFill>
                  <a:schemeClr val="dk1"/>
                </a:solidFill>
                <a:latin typeface="Times New Roman"/>
                <a:ea typeface="Times New Roman"/>
                <a:cs typeface="Times New Roman"/>
                <a:sym typeface="Times New Roman"/>
              </a:rPr>
              <a:t>Hiển thị và ẩn thông tin</a:t>
            </a:r>
            <a:endParaRPr/>
          </a:p>
          <a:p>
            <a:pPr marL="571500" marR="0" lvl="0" indent="-571500" algn="just" rtl="0">
              <a:lnSpc>
                <a:spcPct val="15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Tương tác chạm chi tiết đối tượng</a:t>
            </a:r>
            <a:endParaRPr sz="4000" b="0" i="0" u="none" strike="noStrike" cap="none">
              <a:solidFill>
                <a:schemeClr val="dk1"/>
              </a:solidFill>
              <a:latin typeface="Times New Roman"/>
              <a:ea typeface="Times New Roman"/>
              <a:cs typeface="Times New Roman"/>
              <a:sym typeface="Times New Roman"/>
            </a:endParaRPr>
          </a:p>
        </p:txBody>
      </p:sp>
      <p:sp>
        <p:nvSpPr>
          <p:cNvPr id="7" name="Rectangle 6">
            <a:extLst>
              <a:ext uri="{FF2B5EF4-FFF2-40B4-BE49-F238E27FC236}">
                <a16:creationId xmlns:a16="http://schemas.microsoft.com/office/drawing/2014/main" id="{014B0B87-6250-4DDF-8385-6008394E19A6}"/>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6718ECA2-43FD-49CB-BD27-99280ADAF1EC}"/>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8"/>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4. XÂY DỰNG TÍNH NĂNG</a:t>
            </a:r>
            <a:endParaRPr sz="4400" dirty="0">
              <a:solidFill>
                <a:schemeClr val="lt1"/>
              </a:solidFill>
              <a:latin typeface="Times New Roman"/>
              <a:ea typeface="Times New Roman"/>
              <a:cs typeface="Times New Roman"/>
              <a:sym typeface="Times New Roman"/>
            </a:endParaRPr>
          </a:p>
        </p:txBody>
      </p:sp>
      <p:pic>
        <p:nvPicPr>
          <p:cNvPr id="372" name="Google Shape;372;p28"/>
          <p:cNvPicPr preferRelativeResize="0"/>
          <p:nvPr/>
        </p:nvPicPr>
        <p:blipFill rotWithShape="1">
          <a:blip r:embed="rId3">
            <a:alphaModFix/>
          </a:blip>
          <a:srcRect/>
          <a:stretch/>
        </p:blipFill>
        <p:spPr>
          <a:xfrm>
            <a:off x="204187" y="1060311"/>
            <a:ext cx="11789546" cy="5296039"/>
          </a:xfrm>
          <a:prstGeom prst="rect">
            <a:avLst/>
          </a:prstGeom>
          <a:noFill/>
          <a:ln>
            <a:noFill/>
          </a:ln>
        </p:spPr>
      </p:pic>
      <p:sp>
        <p:nvSpPr>
          <p:cNvPr id="373" name="Google Shape;373;p28"/>
          <p:cNvSpPr txBox="1"/>
          <p:nvPr/>
        </p:nvSpPr>
        <p:spPr>
          <a:xfrm>
            <a:off x="3879688" y="6356350"/>
            <a:ext cx="443262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Lưu đồ giải thuật tính năng cơ bản</a:t>
            </a:r>
            <a:endParaRPr sz="2400">
              <a:solidFill>
                <a:srgbClr val="FF0000"/>
              </a:solidFill>
              <a:latin typeface="Times New Roman"/>
              <a:ea typeface="Times New Roman"/>
              <a:cs typeface="Times New Roman"/>
              <a:sym typeface="Times New Roman"/>
            </a:endParaRPr>
          </a:p>
        </p:txBody>
      </p:sp>
      <p:sp>
        <p:nvSpPr>
          <p:cNvPr id="6" name="Rectangle 5">
            <a:extLst>
              <a:ext uri="{FF2B5EF4-FFF2-40B4-BE49-F238E27FC236}">
                <a16:creationId xmlns:a16="http://schemas.microsoft.com/office/drawing/2014/main" id="{ADDD77D9-C12C-41C3-A95C-2C5440B73A37}"/>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1C67F4DE-AAC3-467B-BD83-9C72D59D3952}"/>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9"/>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4. XÂY DỰNG TÍNH NĂNG</a:t>
            </a:r>
            <a:endParaRPr sz="4400" dirty="0">
              <a:solidFill>
                <a:schemeClr val="lt1"/>
              </a:solidFill>
              <a:latin typeface="Times New Roman"/>
              <a:ea typeface="Times New Roman"/>
              <a:cs typeface="Times New Roman"/>
              <a:sym typeface="Times New Roman"/>
            </a:endParaRPr>
          </a:p>
        </p:txBody>
      </p:sp>
      <p:pic>
        <p:nvPicPr>
          <p:cNvPr id="379" name="Google Shape;379;p29"/>
          <p:cNvPicPr preferRelativeResize="0"/>
          <p:nvPr/>
        </p:nvPicPr>
        <p:blipFill rotWithShape="1">
          <a:blip r:embed="rId3">
            <a:alphaModFix/>
          </a:blip>
          <a:srcRect/>
          <a:stretch/>
        </p:blipFill>
        <p:spPr>
          <a:xfrm>
            <a:off x="701041" y="1127125"/>
            <a:ext cx="10200640" cy="4603750"/>
          </a:xfrm>
          <a:prstGeom prst="rect">
            <a:avLst/>
          </a:prstGeom>
          <a:noFill/>
          <a:ln>
            <a:noFill/>
          </a:ln>
        </p:spPr>
      </p:pic>
      <p:sp>
        <p:nvSpPr>
          <p:cNvPr id="380" name="Google Shape;380;p29"/>
          <p:cNvSpPr txBox="1"/>
          <p:nvPr/>
        </p:nvSpPr>
        <p:spPr>
          <a:xfrm>
            <a:off x="4287915" y="5943600"/>
            <a:ext cx="44566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Lưu đồ giải thuật ẩn hiện thông tin</a:t>
            </a:r>
            <a:endParaRPr sz="2400">
              <a:solidFill>
                <a:srgbClr val="FF0000"/>
              </a:solidFill>
              <a:latin typeface="Times New Roman"/>
              <a:ea typeface="Times New Roman"/>
              <a:cs typeface="Times New Roman"/>
              <a:sym typeface="Times New Roman"/>
            </a:endParaRPr>
          </a:p>
        </p:txBody>
      </p:sp>
      <p:sp>
        <p:nvSpPr>
          <p:cNvPr id="6" name="Rectangle 5">
            <a:extLst>
              <a:ext uri="{FF2B5EF4-FFF2-40B4-BE49-F238E27FC236}">
                <a16:creationId xmlns:a16="http://schemas.microsoft.com/office/drawing/2014/main" id="{58BC22A6-C8F6-4113-BEA6-E5F57717FCD5}"/>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2A983F10-980C-42B2-BC83-BBB0237334D6}"/>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4. XÂY DỰNG TÍNH NĂNG</a:t>
            </a:r>
            <a:endParaRPr sz="4400" dirty="0">
              <a:solidFill>
                <a:schemeClr val="lt1"/>
              </a:solidFill>
              <a:latin typeface="Times New Roman"/>
              <a:ea typeface="Times New Roman"/>
              <a:cs typeface="Times New Roman"/>
              <a:sym typeface="Times New Roman"/>
            </a:endParaRPr>
          </a:p>
        </p:txBody>
      </p:sp>
      <p:pic>
        <p:nvPicPr>
          <p:cNvPr id="387" name="Google Shape;387;p30"/>
          <p:cNvPicPr preferRelativeResize="0"/>
          <p:nvPr/>
        </p:nvPicPr>
        <p:blipFill rotWithShape="1">
          <a:blip r:embed="rId3">
            <a:alphaModFix/>
          </a:blip>
          <a:srcRect/>
          <a:stretch/>
        </p:blipFill>
        <p:spPr>
          <a:xfrm>
            <a:off x="4051918" y="1176655"/>
            <a:ext cx="3252131" cy="4917440"/>
          </a:xfrm>
          <a:prstGeom prst="rect">
            <a:avLst/>
          </a:prstGeom>
          <a:noFill/>
          <a:ln>
            <a:noFill/>
          </a:ln>
        </p:spPr>
      </p:pic>
      <p:sp>
        <p:nvSpPr>
          <p:cNvPr id="388" name="Google Shape;388;p30"/>
          <p:cNvSpPr txBox="1"/>
          <p:nvPr/>
        </p:nvSpPr>
        <p:spPr>
          <a:xfrm>
            <a:off x="2153508" y="6259810"/>
            <a:ext cx="74895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Lưu đồ giải thuật tính năng tương tác cao (chạm đối tượng)</a:t>
            </a:r>
            <a:endParaRPr sz="2400">
              <a:solidFill>
                <a:srgbClr val="FF0000"/>
              </a:solidFill>
              <a:latin typeface="Times New Roman"/>
              <a:ea typeface="Times New Roman"/>
              <a:cs typeface="Times New Roman"/>
              <a:sym typeface="Times New Roman"/>
            </a:endParaRPr>
          </a:p>
        </p:txBody>
      </p:sp>
      <p:sp>
        <p:nvSpPr>
          <p:cNvPr id="6" name="Rectangle 5">
            <a:extLst>
              <a:ext uri="{FF2B5EF4-FFF2-40B4-BE49-F238E27FC236}">
                <a16:creationId xmlns:a16="http://schemas.microsoft.com/office/drawing/2014/main" id="{3E95ACCE-8143-45B9-9105-D4A10D2F899B}"/>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AB48AA59-AD5A-4AB9-937F-7643B12A3E38}"/>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sp>
        <p:nvSpPr>
          <p:cNvPr id="394" name="Google Shape;394;p31"/>
          <p:cNvSpPr txBox="1"/>
          <p:nvPr/>
        </p:nvSpPr>
        <p:spPr>
          <a:xfrm>
            <a:off x="531856" y="1358561"/>
            <a:ext cx="489589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Tổng hợp các vấn đề gặp phải:</a:t>
            </a:r>
            <a:endParaRPr sz="2800" b="1">
              <a:solidFill>
                <a:schemeClr val="dk1"/>
              </a:solidFill>
              <a:latin typeface="Times New Roman"/>
              <a:ea typeface="Times New Roman"/>
              <a:cs typeface="Times New Roman"/>
              <a:sym typeface="Times New Roman"/>
            </a:endParaRPr>
          </a:p>
        </p:txBody>
      </p:sp>
      <p:grpSp>
        <p:nvGrpSpPr>
          <p:cNvPr id="395" name="Google Shape;395;p31"/>
          <p:cNvGrpSpPr/>
          <p:nvPr/>
        </p:nvGrpSpPr>
        <p:grpSpPr>
          <a:xfrm>
            <a:off x="2765369" y="2341921"/>
            <a:ext cx="1766025" cy="2174157"/>
            <a:chOff x="1508513" y="1444993"/>
            <a:chExt cx="1766025" cy="2174157"/>
          </a:xfrm>
        </p:grpSpPr>
        <p:sp>
          <p:nvSpPr>
            <p:cNvPr id="396" name="Google Shape;396;p31"/>
            <p:cNvSpPr/>
            <p:nvPr/>
          </p:nvSpPr>
          <p:spPr>
            <a:xfrm>
              <a:off x="1508513" y="1889450"/>
              <a:ext cx="1766025" cy="1729700"/>
            </a:xfrm>
            <a:custGeom>
              <a:avLst/>
              <a:gdLst/>
              <a:ahLst/>
              <a:cxnLst/>
              <a:rect l="l" t="t" r="r" b="b"/>
              <a:pathLst>
                <a:path w="70641" h="69188" extrusionOk="0">
                  <a:moveTo>
                    <a:pt x="35315" y="1"/>
                  </a:moveTo>
                  <a:cubicBezTo>
                    <a:pt x="33410" y="1"/>
                    <a:pt x="31505" y="727"/>
                    <a:pt x="30052" y="2180"/>
                  </a:cubicBezTo>
                  <a:lnTo>
                    <a:pt x="2906" y="29338"/>
                  </a:lnTo>
                  <a:cubicBezTo>
                    <a:pt x="1" y="32243"/>
                    <a:pt x="1" y="36958"/>
                    <a:pt x="2906" y="39863"/>
                  </a:cubicBezTo>
                  <a:lnTo>
                    <a:pt x="30052" y="67009"/>
                  </a:lnTo>
                  <a:cubicBezTo>
                    <a:pt x="31505" y="68462"/>
                    <a:pt x="33410" y="69188"/>
                    <a:pt x="35315" y="69188"/>
                  </a:cubicBezTo>
                  <a:cubicBezTo>
                    <a:pt x="37220" y="69188"/>
                    <a:pt x="39125" y="68462"/>
                    <a:pt x="40577" y="67009"/>
                  </a:cubicBezTo>
                  <a:lnTo>
                    <a:pt x="67736" y="39863"/>
                  </a:lnTo>
                  <a:cubicBezTo>
                    <a:pt x="70641" y="36958"/>
                    <a:pt x="70641" y="32243"/>
                    <a:pt x="67736" y="29338"/>
                  </a:cubicBezTo>
                  <a:lnTo>
                    <a:pt x="40577" y="2180"/>
                  </a:lnTo>
                  <a:cubicBezTo>
                    <a:pt x="39125" y="727"/>
                    <a:pt x="37220" y="1"/>
                    <a:pt x="35315"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397" name="Google Shape;397;p31"/>
            <p:cNvGrpSpPr/>
            <p:nvPr/>
          </p:nvGrpSpPr>
          <p:grpSpPr>
            <a:xfrm>
              <a:off x="2212030" y="1444993"/>
              <a:ext cx="358999" cy="342991"/>
              <a:chOff x="-54812875" y="3596675"/>
              <a:chExt cx="319025" cy="304800"/>
            </a:xfrm>
          </p:grpSpPr>
          <p:sp>
            <p:nvSpPr>
              <p:cNvPr id="398" name="Google Shape;398;p3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399" name="Google Shape;399;p3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0" name="Google Shape;400;p3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1" name="Google Shape;401;p3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2" name="Google Shape;402;p3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3" name="Google Shape;403;p3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4" name="Google Shape;404;p3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sp>
          <p:nvSpPr>
            <p:cNvPr id="405" name="Google Shape;405;p31"/>
            <p:cNvSpPr/>
            <p:nvPr/>
          </p:nvSpPr>
          <p:spPr>
            <a:xfrm>
              <a:off x="2003018" y="2366088"/>
              <a:ext cx="777015" cy="776751"/>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06" name="Google Shape;406;p31"/>
            <p:cNvSpPr/>
            <p:nvPr/>
          </p:nvSpPr>
          <p:spPr>
            <a:xfrm>
              <a:off x="2056310" y="2419317"/>
              <a:ext cx="670432" cy="670292"/>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6"/>
                </a:buClr>
                <a:buSzPts val="1800"/>
                <a:buFont typeface="Times New Roman"/>
                <a:buNone/>
              </a:pPr>
              <a:r>
                <a:rPr lang="en-US" sz="1800">
                  <a:solidFill>
                    <a:schemeClr val="accent6"/>
                  </a:solidFill>
                  <a:latin typeface="Times New Roman"/>
                  <a:ea typeface="Times New Roman"/>
                  <a:cs typeface="Times New Roman"/>
                  <a:sym typeface="Times New Roman"/>
                </a:rPr>
                <a:t>01</a:t>
              </a:r>
              <a:endParaRPr sz="1800">
                <a:solidFill>
                  <a:schemeClr val="accent6"/>
                </a:solidFill>
                <a:latin typeface="Times New Roman"/>
                <a:ea typeface="Times New Roman"/>
                <a:cs typeface="Times New Roman"/>
                <a:sym typeface="Times New Roman"/>
              </a:endParaRPr>
            </a:p>
          </p:txBody>
        </p:sp>
      </p:grpSp>
      <p:grpSp>
        <p:nvGrpSpPr>
          <p:cNvPr id="407" name="Google Shape;407;p31"/>
          <p:cNvGrpSpPr/>
          <p:nvPr/>
        </p:nvGrpSpPr>
        <p:grpSpPr>
          <a:xfrm>
            <a:off x="2852806" y="2325942"/>
            <a:ext cx="3132238" cy="3037494"/>
            <a:chOff x="1602300" y="1429014"/>
            <a:chExt cx="3132238" cy="3037494"/>
          </a:xfrm>
        </p:grpSpPr>
        <p:sp>
          <p:nvSpPr>
            <p:cNvPr id="408" name="Google Shape;408;p31"/>
            <p:cNvSpPr/>
            <p:nvPr/>
          </p:nvSpPr>
          <p:spPr>
            <a:xfrm>
              <a:off x="2968538" y="1889450"/>
              <a:ext cx="1766000" cy="1729700"/>
            </a:xfrm>
            <a:custGeom>
              <a:avLst/>
              <a:gdLst/>
              <a:ahLst/>
              <a:cxnLst/>
              <a:rect l="l" t="t" r="r" b="b"/>
              <a:pathLst>
                <a:path w="70640" h="69188" extrusionOk="0">
                  <a:moveTo>
                    <a:pt x="35320" y="1"/>
                  </a:moveTo>
                  <a:cubicBezTo>
                    <a:pt x="33418" y="1"/>
                    <a:pt x="31516" y="727"/>
                    <a:pt x="30063" y="2180"/>
                  </a:cubicBezTo>
                  <a:lnTo>
                    <a:pt x="2905" y="29338"/>
                  </a:lnTo>
                  <a:cubicBezTo>
                    <a:pt x="0" y="32243"/>
                    <a:pt x="0" y="36958"/>
                    <a:pt x="2905" y="39863"/>
                  </a:cubicBezTo>
                  <a:lnTo>
                    <a:pt x="30063" y="67009"/>
                  </a:lnTo>
                  <a:cubicBezTo>
                    <a:pt x="31516" y="68462"/>
                    <a:pt x="33418" y="69188"/>
                    <a:pt x="35320" y="69188"/>
                  </a:cubicBezTo>
                  <a:cubicBezTo>
                    <a:pt x="37222" y="69188"/>
                    <a:pt x="39124" y="68462"/>
                    <a:pt x="40577" y="67009"/>
                  </a:cubicBezTo>
                  <a:lnTo>
                    <a:pt x="67735" y="39863"/>
                  </a:lnTo>
                  <a:cubicBezTo>
                    <a:pt x="70640" y="36958"/>
                    <a:pt x="70640" y="32243"/>
                    <a:pt x="67735" y="29338"/>
                  </a:cubicBezTo>
                  <a:lnTo>
                    <a:pt x="40577" y="2180"/>
                  </a:lnTo>
                  <a:cubicBezTo>
                    <a:pt x="39124" y="727"/>
                    <a:pt x="37222" y="1"/>
                    <a:pt x="35320"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409" name="Google Shape;409;p31"/>
            <p:cNvGrpSpPr/>
            <p:nvPr/>
          </p:nvGrpSpPr>
          <p:grpSpPr>
            <a:xfrm>
              <a:off x="3693326" y="1429014"/>
              <a:ext cx="316434" cy="358971"/>
              <a:chOff x="-54401725" y="3198925"/>
              <a:chExt cx="281200" cy="319000"/>
            </a:xfrm>
          </p:grpSpPr>
          <p:sp>
            <p:nvSpPr>
              <p:cNvPr id="410" name="Google Shape;410;p3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1" name="Google Shape;411;p3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2" name="Google Shape;412;p3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3" name="Google Shape;413;p3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4" name="Google Shape;414;p3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5" name="Google Shape;415;p3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6" name="Google Shape;416;p3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7" name="Google Shape;417;p3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8" name="Google Shape;418;p3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19" name="Google Shape;419;p3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20" name="Google Shape;420;p3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sp>
          <p:nvSpPr>
            <p:cNvPr id="421" name="Google Shape;421;p31"/>
            <p:cNvSpPr txBox="1"/>
            <p:nvPr/>
          </p:nvSpPr>
          <p:spPr>
            <a:xfrm>
              <a:off x="3087852" y="4036908"/>
              <a:ext cx="1551300" cy="429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Chuyển mô hình từ Solidwork vào Unity</a:t>
              </a:r>
              <a:endParaRPr sz="1800">
                <a:solidFill>
                  <a:srgbClr val="434343"/>
                </a:solidFill>
                <a:latin typeface="Times New Roman"/>
                <a:ea typeface="Times New Roman"/>
                <a:cs typeface="Times New Roman"/>
                <a:sym typeface="Times New Roman"/>
              </a:endParaRPr>
            </a:p>
          </p:txBody>
        </p:sp>
        <p:sp>
          <p:nvSpPr>
            <p:cNvPr id="422" name="Google Shape;422;p31"/>
            <p:cNvSpPr/>
            <p:nvPr/>
          </p:nvSpPr>
          <p:spPr>
            <a:xfrm>
              <a:off x="3453518" y="2366088"/>
              <a:ext cx="777015" cy="776751"/>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23" name="Google Shape;423;p31"/>
            <p:cNvSpPr/>
            <p:nvPr/>
          </p:nvSpPr>
          <p:spPr>
            <a:xfrm>
              <a:off x="3506810" y="2419317"/>
              <a:ext cx="670432" cy="670292"/>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5"/>
                </a:buClr>
                <a:buSzPts val="1800"/>
                <a:buFont typeface="Times New Roman"/>
                <a:buNone/>
              </a:pPr>
              <a:r>
                <a:rPr lang="en-US" sz="1800">
                  <a:solidFill>
                    <a:schemeClr val="accent5"/>
                  </a:solidFill>
                  <a:latin typeface="Times New Roman"/>
                  <a:ea typeface="Times New Roman"/>
                  <a:cs typeface="Times New Roman"/>
                  <a:sym typeface="Times New Roman"/>
                </a:rPr>
                <a:t>02</a:t>
              </a:r>
              <a:endParaRPr sz="1800">
                <a:solidFill>
                  <a:schemeClr val="accent5"/>
                </a:solidFill>
                <a:latin typeface="Times New Roman"/>
                <a:ea typeface="Times New Roman"/>
                <a:cs typeface="Times New Roman"/>
                <a:sym typeface="Times New Roman"/>
              </a:endParaRPr>
            </a:p>
          </p:txBody>
        </p:sp>
        <p:sp>
          <p:nvSpPr>
            <p:cNvPr id="424" name="Google Shape;424;p31"/>
            <p:cNvSpPr txBox="1"/>
            <p:nvPr/>
          </p:nvSpPr>
          <p:spPr>
            <a:xfrm>
              <a:off x="1602300" y="3880954"/>
              <a:ext cx="1551300" cy="429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Lựa chọn phần mềm và công nghệ</a:t>
              </a:r>
              <a:endParaRPr sz="1800">
                <a:solidFill>
                  <a:srgbClr val="434343"/>
                </a:solidFill>
                <a:latin typeface="Times New Roman"/>
                <a:ea typeface="Times New Roman"/>
                <a:cs typeface="Times New Roman"/>
                <a:sym typeface="Times New Roman"/>
              </a:endParaRPr>
            </a:p>
          </p:txBody>
        </p:sp>
      </p:grpSp>
      <p:grpSp>
        <p:nvGrpSpPr>
          <p:cNvPr id="425" name="Google Shape;425;p31"/>
          <p:cNvGrpSpPr/>
          <p:nvPr/>
        </p:nvGrpSpPr>
        <p:grpSpPr>
          <a:xfrm>
            <a:off x="5672694" y="2325942"/>
            <a:ext cx="1766000" cy="3031224"/>
            <a:chOff x="4409488" y="1429014"/>
            <a:chExt cx="1766000" cy="3031224"/>
          </a:xfrm>
        </p:grpSpPr>
        <p:sp>
          <p:nvSpPr>
            <p:cNvPr id="426" name="Google Shape;426;p31"/>
            <p:cNvSpPr/>
            <p:nvPr/>
          </p:nvSpPr>
          <p:spPr>
            <a:xfrm>
              <a:off x="4409488" y="1889450"/>
              <a:ext cx="1766000" cy="1729700"/>
            </a:xfrm>
            <a:custGeom>
              <a:avLst/>
              <a:gdLst/>
              <a:ahLst/>
              <a:cxnLst/>
              <a:rect l="l" t="t" r="r" b="b"/>
              <a:pathLst>
                <a:path w="70640" h="69188" extrusionOk="0">
                  <a:moveTo>
                    <a:pt x="35314" y="1"/>
                  </a:moveTo>
                  <a:cubicBezTo>
                    <a:pt x="33409" y="1"/>
                    <a:pt x="31504" y="727"/>
                    <a:pt x="30052" y="2180"/>
                  </a:cubicBezTo>
                  <a:lnTo>
                    <a:pt x="2905" y="29338"/>
                  </a:lnTo>
                  <a:cubicBezTo>
                    <a:pt x="0" y="32243"/>
                    <a:pt x="0" y="36958"/>
                    <a:pt x="2905" y="39863"/>
                  </a:cubicBezTo>
                  <a:lnTo>
                    <a:pt x="30052" y="67009"/>
                  </a:lnTo>
                  <a:cubicBezTo>
                    <a:pt x="31504" y="68462"/>
                    <a:pt x="33409" y="69188"/>
                    <a:pt x="35314" y="69188"/>
                  </a:cubicBezTo>
                  <a:cubicBezTo>
                    <a:pt x="37219" y="69188"/>
                    <a:pt x="39124" y="68462"/>
                    <a:pt x="40577" y="67009"/>
                  </a:cubicBezTo>
                  <a:lnTo>
                    <a:pt x="67735" y="39863"/>
                  </a:lnTo>
                  <a:cubicBezTo>
                    <a:pt x="70640" y="36958"/>
                    <a:pt x="70640" y="32243"/>
                    <a:pt x="67735" y="29338"/>
                  </a:cubicBezTo>
                  <a:lnTo>
                    <a:pt x="40577" y="2180"/>
                  </a:lnTo>
                  <a:cubicBezTo>
                    <a:pt x="39124" y="727"/>
                    <a:pt x="37219" y="1"/>
                    <a:pt x="35314" y="1"/>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427" name="Google Shape;427;p31"/>
            <p:cNvGrpSpPr/>
            <p:nvPr/>
          </p:nvGrpSpPr>
          <p:grpSpPr>
            <a:xfrm>
              <a:off x="5112869" y="1429014"/>
              <a:ext cx="358971" cy="358971"/>
              <a:chOff x="-57173375" y="3198925"/>
              <a:chExt cx="319000" cy="319000"/>
            </a:xfrm>
          </p:grpSpPr>
          <p:sp>
            <p:nvSpPr>
              <p:cNvPr id="428" name="Google Shape;428;p3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29" name="Google Shape;429;p3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30" name="Google Shape;430;p3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31" name="Google Shape;431;p3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sp>
          <p:nvSpPr>
            <p:cNvPr id="432" name="Google Shape;432;p31"/>
            <p:cNvSpPr txBox="1"/>
            <p:nvPr/>
          </p:nvSpPr>
          <p:spPr>
            <a:xfrm>
              <a:off x="4511386" y="4030638"/>
              <a:ext cx="1551300" cy="429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Khắc phục sự cố mất màu và lựa chọn giải pháp</a:t>
              </a:r>
              <a:endParaRPr sz="1800">
                <a:solidFill>
                  <a:srgbClr val="434343"/>
                </a:solidFill>
                <a:latin typeface="Times New Roman"/>
                <a:ea typeface="Times New Roman"/>
                <a:cs typeface="Times New Roman"/>
                <a:sym typeface="Times New Roman"/>
              </a:endParaRPr>
            </a:p>
          </p:txBody>
        </p:sp>
        <p:sp>
          <p:nvSpPr>
            <p:cNvPr id="433" name="Google Shape;433;p31"/>
            <p:cNvSpPr/>
            <p:nvPr/>
          </p:nvSpPr>
          <p:spPr>
            <a:xfrm>
              <a:off x="4913518" y="2366088"/>
              <a:ext cx="777015" cy="776751"/>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34" name="Google Shape;434;p31"/>
            <p:cNvSpPr/>
            <p:nvPr/>
          </p:nvSpPr>
          <p:spPr>
            <a:xfrm>
              <a:off x="4966810" y="2419317"/>
              <a:ext cx="670432" cy="670292"/>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800"/>
                <a:buFont typeface="Times New Roman"/>
                <a:buNone/>
              </a:pPr>
              <a:r>
                <a:rPr lang="en-US" sz="1800">
                  <a:solidFill>
                    <a:schemeClr val="accent2"/>
                  </a:solidFill>
                  <a:latin typeface="Times New Roman"/>
                  <a:ea typeface="Times New Roman"/>
                  <a:cs typeface="Times New Roman"/>
                  <a:sym typeface="Times New Roman"/>
                </a:rPr>
                <a:t>03</a:t>
              </a:r>
              <a:endParaRPr sz="1800">
                <a:solidFill>
                  <a:schemeClr val="accent2"/>
                </a:solidFill>
                <a:latin typeface="Times New Roman"/>
                <a:ea typeface="Times New Roman"/>
                <a:cs typeface="Times New Roman"/>
                <a:sym typeface="Times New Roman"/>
              </a:endParaRPr>
            </a:p>
          </p:txBody>
        </p:sp>
      </p:grpSp>
      <p:grpSp>
        <p:nvGrpSpPr>
          <p:cNvPr id="435" name="Google Shape;435;p31"/>
          <p:cNvGrpSpPr/>
          <p:nvPr/>
        </p:nvGrpSpPr>
        <p:grpSpPr>
          <a:xfrm>
            <a:off x="7126344" y="2348954"/>
            <a:ext cx="1766000" cy="3142087"/>
            <a:chOff x="5869488" y="1452026"/>
            <a:chExt cx="1766000" cy="3142087"/>
          </a:xfrm>
        </p:grpSpPr>
        <p:sp>
          <p:nvSpPr>
            <p:cNvPr id="436" name="Google Shape;436;p31"/>
            <p:cNvSpPr/>
            <p:nvPr/>
          </p:nvSpPr>
          <p:spPr>
            <a:xfrm>
              <a:off x="5869488" y="1889450"/>
              <a:ext cx="1766000" cy="1729700"/>
            </a:xfrm>
            <a:custGeom>
              <a:avLst/>
              <a:gdLst/>
              <a:ahLst/>
              <a:cxnLst/>
              <a:rect l="l" t="t" r="r" b="b"/>
              <a:pathLst>
                <a:path w="70640" h="69188" extrusionOk="0">
                  <a:moveTo>
                    <a:pt x="35320" y="1"/>
                  </a:moveTo>
                  <a:cubicBezTo>
                    <a:pt x="33418" y="1"/>
                    <a:pt x="31516" y="727"/>
                    <a:pt x="30064" y="2180"/>
                  </a:cubicBezTo>
                  <a:lnTo>
                    <a:pt x="2905" y="29338"/>
                  </a:lnTo>
                  <a:cubicBezTo>
                    <a:pt x="0" y="32243"/>
                    <a:pt x="0" y="36958"/>
                    <a:pt x="2905" y="39863"/>
                  </a:cubicBezTo>
                  <a:lnTo>
                    <a:pt x="30064" y="67009"/>
                  </a:lnTo>
                  <a:cubicBezTo>
                    <a:pt x="31516" y="68462"/>
                    <a:pt x="33418" y="69188"/>
                    <a:pt x="35320" y="69188"/>
                  </a:cubicBezTo>
                  <a:cubicBezTo>
                    <a:pt x="37222" y="69188"/>
                    <a:pt x="39124" y="68462"/>
                    <a:pt x="40577" y="67009"/>
                  </a:cubicBezTo>
                  <a:lnTo>
                    <a:pt x="67735" y="39863"/>
                  </a:lnTo>
                  <a:cubicBezTo>
                    <a:pt x="70640" y="36958"/>
                    <a:pt x="70640" y="32243"/>
                    <a:pt x="67735" y="29338"/>
                  </a:cubicBezTo>
                  <a:lnTo>
                    <a:pt x="40577" y="2180"/>
                  </a:lnTo>
                  <a:cubicBezTo>
                    <a:pt x="39124" y="727"/>
                    <a:pt x="37222" y="1"/>
                    <a:pt x="353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437" name="Google Shape;437;p31"/>
            <p:cNvGrpSpPr/>
            <p:nvPr/>
          </p:nvGrpSpPr>
          <p:grpSpPr>
            <a:xfrm>
              <a:off x="6574924" y="1452026"/>
              <a:ext cx="358999" cy="335958"/>
              <a:chOff x="-56394425" y="3600600"/>
              <a:chExt cx="319025" cy="298550"/>
            </a:xfrm>
          </p:grpSpPr>
          <p:sp>
            <p:nvSpPr>
              <p:cNvPr id="438" name="Google Shape;438;p3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39" name="Google Shape;439;p3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40" name="Google Shape;440;p3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sp>
          <p:nvSpPr>
            <p:cNvPr id="441" name="Google Shape;441;p31"/>
            <p:cNvSpPr txBox="1"/>
            <p:nvPr/>
          </p:nvSpPr>
          <p:spPr>
            <a:xfrm>
              <a:off x="6002410" y="4164513"/>
              <a:ext cx="1551300" cy="429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Xây dựng tính năng tương tác cao với độ chính xác tương đối</a:t>
              </a:r>
              <a:endParaRPr sz="1800">
                <a:solidFill>
                  <a:srgbClr val="434343"/>
                </a:solidFill>
                <a:latin typeface="Times New Roman"/>
                <a:ea typeface="Times New Roman"/>
                <a:cs typeface="Times New Roman"/>
                <a:sym typeface="Times New Roman"/>
              </a:endParaRPr>
            </a:p>
          </p:txBody>
        </p:sp>
        <p:sp>
          <p:nvSpPr>
            <p:cNvPr id="442" name="Google Shape;442;p31"/>
            <p:cNvSpPr/>
            <p:nvPr/>
          </p:nvSpPr>
          <p:spPr>
            <a:xfrm>
              <a:off x="6354468" y="2366088"/>
              <a:ext cx="777015" cy="776751"/>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43" name="Google Shape;443;p31"/>
            <p:cNvSpPr/>
            <p:nvPr/>
          </p:nvSpPr>
          <p:spPr>
            <a:xfrm>
              <a:off x="6407760" y="2419317"/>
              <a:ext cx="670432" cy="670292"/>
            </a:xfrm>
            <a:custGeom>
              <a:avLst/>
              <a:gdLst/>
              <a:ahLst/>
              <a:cxnLst/>
              <a:rect l="l" t="t" r="r" b="b"/>
              <a:pathLst>
                <a:path w="35351" h="35339" extrusionOk="0">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4"/>
                </a:buClr>
                <a:buSzPts val="1800"/>
                <a:buFont typeface="Times New Roman"/>
                <a:buNone/>
              </a:pPr>
              <a:r>
                <a:rPr lang="en-US" sz="1800">
                  <a:solidFill>
                    <a:schemeClr val="accent4"/>
                  </a:solidFill>
                  <a:latin typeface="Times New Roman"/>
                  <a:ea typeface="Times New Roman"/>
                  <a:cs typeface="Times New Roman"/>
                  <a:sym typeface="Times New Roman"/>
                </a:rPr>
                <a:t>04</a:t>
              </a:r>
              <a:endParaRPr sz="1800">
                <a:solidFill>
                  <a:schemeClr val="accent4"/>
                </a:solidFill>
                <a:latin typeface="Times New Roman"/>
                <a:ea typeface="Times New Roman"/>
                <a:cs typeface="Times New Roman"/>
                <a:sym typeface="Times New Roman"/>
              </a:endParaRPr>
            </a:p>
          </p:txBody>
        </p:sp>
      </p:grpSp>
      <p:sp>
        <p:nvSpPr>
          <p:cNvPr id="444" name="Google Shape;444;p31"/>
          <p:cNvSpPr/>
          <p:nvPr/>
        </p:nvSpPr>
        <p:spPr>
          <a:xfrm>
            <a:off x="4036731" y="3612078"/>
            <a:ext cx="668304" cy="108075"/>
          </a:xfrm>
          <a:custGeom>
            <a:avLst/>
            <a:gdLst/>
            <a:ahLst/>
            <a:cxnLst/>
            <a:rect l="l" t="t" r="r" b="b"/>
            <a:pathLst>
              <a:path w="175178" h="4323" extrusionOk="0">
                <a:moveTo>
                  <a:pt x="1" y="1"/>
                </a:moveTo>
                <a:lnTo>
                  <a:pt x="1" y="4323"/>
                </a:lnTo>
                <a:lnTo>
                  <a:pt x="175177" y="4323"/>
                </a:lnTo>
                <a:lnTo>
                  <a:pt x="17517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45" name="Google Shape;445;p31"/>
          <p:cNvSpPr/>
          <p:nvPr/>
        </p:nvSpPr>
        <p:spPr>
          <a:xfrm>
            <a:off x="5480706" y="3612078"/>
            <a:ext cx="695895" cy="108075"/>
          </a:xfrm>
          <a:custGeom>
            <a:avLst/>
            <a:gdLst/>
            <a:ahLst/>
            <a:cxnLst/>
            <a:rect l="l" t="t" r="r" b="b"/>
            <a:pathLst>
              <a:path w="175178" h="4323" extrusionOk="0">
                <a:moveTo>
                  <a:pt x="1" y="1"/>
                </a:moveTo>
                <a:lnTo>
                  <a:pt x="1" y="4323"/>
                </a:lnTo>
                <a:lnTo>
                  <a:pt x="175177" y="4323"/>
                </a:lnTo>
                <a:lnTo>
                  <a:pt x="17517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446" name="Google Shape;446;p31"/>
          <p:cNvSpPr/>
          <p:nvPr/>
        </p:nvSpPr>
        <p:spPr>
          <a:xfrm>
            <a:off x="6952756" y="3612078"/>
            <a:ext cx="660859" cy="108075"/>
          </a:xfrm>
          <a:custGeom>
            <a:avLst/>
            <a:gdLst/>
            <a:ahLst/>
            <a:cxnLst/>
            <a:rect l="l" t="t" r="r" b="b"/>
            <a:pathLst>
              <a:path w="175178" h="4323" extrusionOk="0">
                <a:moveTo>
                  <a:pt x="1" y="1"/>
                </a:moveTo>
                <a:lnTo>
                  <a:pt x="1" y="4323"/>
                </a:lnTo>
                <a:lnTo>
                  <a:pt x="175177" y="4323"/>
                </a:lnTo>
                <a:lnTo>
                  <a:pt x="17517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7" name="Rectangle 56">
            <a:extLst>
              <a:ext uri="{FF2B5EF4-FFF2-40B4-BE49-F238E27FC236}">
                <a16:creationId xmlns:a16="http://schemas.microsoft.com/office/drawing/2014/main" id="{B069DF1E-5993-47BF-9CFA-2C4909F96EAE}"/>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oogle Shape;93;p1" descr="Viện Kỹ Thuật - Công Nghệ - Đại học Thủ Dầu Một">
            <a:extLst>
              <a:ext uri="{FF2B5EF4-FFF2-40B4-BE49-F238E27FC236}">
                <a16:creationId xmlns:a16="http://schemas.microsoft.com/office/drawing/2014/main" id="{E0DA33BA-CAD7-4AAF-A485-4B5C43B56F53}"/>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36" name="Google Shape;136;p2"/>
          <p:cNvSpPr/>
          <p:nvPr/>
        </p:nvSpPr>
        <p:spPr>
          <a:xfrm>
            <a:off x="0" y="-2527"/>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400" b="1">
                <a:solidFill>
                  <a:schemeClr val="lt1"/>
                </a:solidFill>
                <a:latin typeface="Times New Roman"/>
                <a:ea typeface="Times New Roman"/>
                <a:cs typeface="Times New Roman"/>
                <a:sym typeface="Times New Roman"/>
              </a:rPr>
              <a:t>NỘI DUNG BÁO CÁO</a:t>
            </a:r>
            <a:endParaRPr sz="5400" b="1">
              <a:solidFill>
                <a:schemeClr val="lt1"/>
              </a:solidFill>
              <a:latin typeface="Times New Roman"/>
              <a:ea typeface="Times New Roman"/>
              <a:cs typeface="Times New Roman"/>
              <a:sym typeface="Times New Roman"/>
            </a:endParaRPr>
          </a:p>
        </p:txBody>
      </p:sp>
      <p:grpSp>
        <p:nvGrpSpPr>
          <p:cNvPr id="100" name="Google Shape;100;p2"/>
          <p:cNvGrpSpPr/>
          <p:nvPr/>
        </p:nvGrpSpPr>
        <p:grpSpPr>
          <a:xfrm>
            <a:off x="1748352" y="1734610"/>
            <a:ext cx="9039023" cy="1010467"/>
            <a:chOff x="2206725" y="1254350"/>
            <a:chExt cx="5735800" cy="757850"/>
          </a:xfrm>
        </p:grpSpPr>
        <p:sp>
          <p:nvSpPr>
            <p:cNvPr id="101" name="Google Shape;101;p2"/>
            <p:cNvSpPr/>
            <p:nvPr/>
          </p:nvSpPr>
          <p:spPr>
            <a:xfrm>
              <a:off x="2820775" y="1614200"/>
              <a:ext cx="1440375" cy="25"/>
            </a:xfrm>
            <a:custGeom>
              <a:avLst/>
              <a:gdLst/>
              <a:ahLst/>
              <a:cxnLst/>
              <a:rect l="l" t="t" r="r" b="b"/>
              <a:pathLst>
                <a:path w="57615" h="1" fill="none" extrusionOk="0">
                  <a:moveTo>
                    <a:pt x="1" y="1"/>
                  </a:moveTo>
                  <a:lnTo>
                    <a:pt x="57615" y="1"/>
                  </a:lnTo>
                </a:path>
              </a:pathLst>
            </a:custGeom>
            <a:noFill/>
            <a:ln w="33625" cap="rnd" cmpd="sng">
              <a:solidFill>
                <a:srgbClr val="69E78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02" name="Google Shape;102;p2"/>
            <p:cNvSpPr/>
            <p:nvPr/>
          </p:nvSpPr>
          <p:spPr>
            <a:xfrm>
              <a:off x="2206725" y="1254350"/>
              <a:ext cx="656350" cy="757850"/>
            </a:xfrm>
            <a:custGeom>
              <a:avLst/>
              <a:gdLst/>
              <a:ahLst/>
              <a:cxnLst/>
              <a:rect l="l" t="t" r="r" b="b"/>
              <a:pathLst>
                <a:path w="26254" h="30314" extrusionOk="0">
                  <a:moveTo>
                    <a:pt x="13133" y="0"/>
                  </a:moveTo>
                  <a:lnTo>
                    <a:pt x="0" y="7572"/>
                  </a:lnTo>
                  <a:lnTo>
                    <a:pt x="0" y="22729"/>
                  </a:lnTo>
                  <a:lnTo>
                    <a:pt x="13133" y="30313"/>
                  </a:lnTo>
                  <a:lnTo>
                    <a:pt x="26253" y="22729"/>
                  </a:lnTo>
                  <a:lnTo>
                    <a:pt x="26253" y="7572"/>
                  </a:lnTo>
                  <a:lnTo>
                    <a:pt x="13133" y="0"/>
                  </a:ln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03" name="Google Shape;103;p2"/>
            <p:cNvSpPr/>
            <p:nvPr/>
          </p:nvSpPr>
          <p:spPr>
            <a:xfrm>
              <a:off x="2268325" y="1325175"/>
              <a:ext cx="533425" cy="615875"/>
            </a:xfrm>
            <a:custGeom>
              <a:avLst/>
              <a:gdLst/>
              <a:ahLst/>
              <a:cxnLst/>
              <a:rect l="l" t="t" r="r" b="b"/>
              <a:pathLst>
                <a:path w="21337" h="24635" extrusionOk="0">
                  <a:moveTo>
                    <a:pt x="10669" y="1"/>
                  </a:moveTo>
                  <a:lnTo>
                    <a:pt x="1" y="6156"/>
                  </a:lnTo>
                  <a:lnTo>
                    <a:pt x="1" y="18479"/>
                  </a:lnTo>
                  <a:lnTo>
                    <a:pt x="10669" y="24635"/>
                  </a:lnTo>
                  <a:lnTo>
                    <a:pt x="21337" y="18479"/>
                  </a:lnTo>
                  <a:lnTo>
                    <a:pt x="21337" y="6156"/>
                  </a:lnTo>
                  <a:lnTo>
                    <a:pt x="10669" y="1"/>
                  </a:ln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04" name="Google Shape;104;p2"/>
            <p:cNvSpPr/>
            <p:nvPr/>
          </p:nvSpPr>
          <p:spPr>
            <a:xfrm>
              <a:off x="2369825" y="1468050"/>
              <a:ext cx="330125" cy="330125"/>
            </a:xfrm>
            <a:custGeom>
              <a:avLst/>
              <a:gdLst/>
              <a:ahLst/>
              <a:cxnLst/>
              <a:rect l="l" t="t" r="r" b="b"/>
              <a:pathLst>
                <a:path w="13205" h="13205" extrusionOk="0">
                  <a:moveTo>
                    <a:pt x="6611" y="2399"/>
                  </a:moveTo>
                  <a:cubicBezTo>
                    <a:pt x="7277" y="2399"/>
                    <a:pt x="7954" y="2558"/>
                    <a:pt x="8585" y="2894"/>
                  </a:cubicBezTo>
                  <a:cubicBezTo>
                    <a:pt x="10633" y="3977"/>
                    <a:pt x="11407" y="6525"/>
                    <a:pt x="10324" y="8585"/>
                  </a:cubicBezTo>
                  <a:cubicBezTo>
                    <a:pt x="9564" y="10005"/>
                    <a:pt x="8105" y="10813"/>
                    <a:pt x="6599" y="10813"/>
                  </a:cubicBezTo>
                  <a:cubicBezTo>
                    <a:pt x="5934" y="10813"/>
                    <a:pt x="5260" y="10655"/>
                    <a:pt x="4632" y="10323"/>
                  </a:cubicBezTo>
                  <a:cubicBezTo>
                    <a:pt x="2584" y="9228"/>
                    <a:pt x="1799" y="6680"/>
                    <a:pt x="2894" y="4632"/>
                  </a:cubicBezTo>
                  <a:cubicBezTo>
                    <a:pt x="3654" y="3212"/>
                    <a:pt x="5106" y="2399"/>
                    <a:pt x="6611" y="2399"/>
                  </a:cubicBezTo>
                  <a:close/>
                  <a:moveTo>
                    <a:pt x="5680" y="1"/>
                  </a:moveTo>
                  <a:lnTo>
                    <a:pt x="3692" y="608"/>
                  </a:lnTo>
                  <a:lnTo>
                    <a:pt x="3977" y="1548"/>
                  </a:lnTo>
                  <a:cubicBezTo>
                    <a:pt x="3287" y="1918"/>
                    <a:pt x="2656" y="2418"/>
                    <a:pt x="2156" y="3061"/>
                  </a:cubicBezTo>
                  <a:lnTo>
                    <a:pt x="1275" y="2596"/>
                  </a:lnTo>
                  <a:lnTo>
                    <a:pt x="298" y="4430"/>
                  </a:lnTo>
                  <a:lnTo>
                    <a:pt x="1180" y="4894"/>
                  </a:lnTo>
                  <a:cubicBezTo>
                    <a:pt x="929" y="5668"/>
                    <a:pt x="858" y="6466"/>
                    <a:pt x="941" y="7252"/>
                  </a:cubicBezTo>
                  <a:lnTo>
                    <a:pt x="1" y="7537"/>
                  </a:lnTo>
                  <a:lnTo>
                    <a:pt x="608" y="9526"/>
                  </a:lnTo>
                  <a:lnTo>
                    <a:pt x="1549" y="9240"/>
                  </a:lnTo>
                  <a:cubicBezTo>
                    <a:pt x="1918" y="9930"/>
                    <a:pt x="2418" y="10561"/>
                    <a:pt x="3061" y="11062"/>
                  </a:cubicBezTo>
                  <a:lnTo>
                    <a:pt x="2596" y="11931"/>
                  </a:lnTo>
                  <a:lnTo>
                    <a:pt x="4430" y="12907"/>
                  </a:lnTo>
                  <a:lnTo>
                    <a:pt x="4894" y="12038"/>
                  </a:lnTo>
                  <a:cubicBezTo>
                    <a:pt x="5449" y="12217"/>
                    <a:pt x="6016" y="12305"/>
                    <a:pt x="6583" y="12305"/>
                  </a:cubicBezTo>
                  <a:cubicBezTo>
                    <a:pt x="6806" y="12305"/>
                    <a:pt x="7029" y="12291"/>
                    <a:pt x="7252" y="12264"/>
                  </a:cubicBezTo>
                  <a:lnTo>
                    <a:pt x="7537" y="13205"/>
                  </a:lnTo>
                  <a:lnTo>
                    <a:pt x="9526" y="12597"/>
                  </a:lnTo>
                  <a:lnTo>
                    <a:pt x="9240" y="11657"/>
                  </a:lnTo>
                  <a:cubicBezTo>
                    <a:pt x="9931" y="11300"/>
                    <a:pt x="10562" y="10788"/>
                    <a:pt x="11062" y="10157"/>
                  </a:cubicBezTo>
                  <a:lnTo>
                    <a:pt x="11931" y="10621"/>
                  </a:lnTo>
                  <a:lnTo>
                    <a:pt x="12907" y="8776"/>
                  </a:lnTo>
                  <a:lnTo>
                    <a:pt x="12038" y="8323"/>
                  </a:lnTo>
                  <a:cubicBezTo>
                    <a:pt x="12288" y="7537"/>
                    <a:pt x="12359" y="6740"/>
                    <a:pt x="12264" y="5966"/>
                  </a:cubicBezTo>
                  <a:lnTo>
                    <a:pt x="13205" y="5668"/>
                  </a:lnTo>
                  <a:lnTo>
                    <a:pt x="12598" y="3680"/>
                  </a:lnTo>
                  <a:lnTo>
                    <a:pt x="11657" y="3977"/>
                  </a:lnTo>
                  <a:cubicBezTo>
                    <a:pt x="11300" y="3275"/>
                    <a:pt x="10788" y="2656"/>
                    <a:pt x="10157" y="2144"/>
                  </a:cubicBezTo>
                  <a:lnTo>
                    <a:pt x="10621" y="1275"/>
                  </a:lnTo>
                  <a:lnTo>
                    <a:pt x="8776" y="298"/>
                  </a:lnTo>
                  <a:lnTo>
                    <a:pt x="8323" y="1179"/>
                  </a:lnTo>
                  <a:cubicBezTo>
                    <a:pt x="7745" y="995"/>
                    <a:pt x="7160" y="908"/>
                    <a:pt x="6583" y="908"/>
                  </a:cubicBezTo>
                  <a:cubicBezTo>
                    <a:pt x="6376" y="908"/>
                    <a:pt x="6170" y="919"/>
                    <a:pt x="5966" y="941"/>
                  </a:cubicBezTo>
                  <a:lnTo>
                    <a:pt x="5680"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05" name="Google Shape;105;p2"/>
            <p:cNvSpPr txBox="1"/>
            <p:nvPr/>
          </p:nvSpPr>
          <p:spPr>
            <a:xfrm>
              <a:off x="5613925" y="1464043"/>
              <a:ext cx="2328600" cy="3003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000" dirty="0" err="1">
                  <a:solidFill>
                    <a:schemeClr val="dk1"/>
                  </a:solidFill>
                  <a:latin typeface="Times New Roman"/>
                  <a:ea typeface="Times New Roman"/>
                  <a:cs typeface="Times New Roman"/>
                  <a:sym typeface="Times New Roman"/>
                </a:rPr>
                <a:t>Giới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thiệu</a:t>
              </a:r>
              <a:r>
                <a:rPr lang="en-US" sz="2000" dirty="0">
                  <a:solidFill>
                    <a:schemeClr val="dk1"/>
                  </a:solidFill>
                  <a:latin typeface="Times New Roman"/>
                  <a:ea typeface="Times New Roman"/>
                  <a:cs typeface="Times New Roman"/>
                  <a:sym typeface="Times New Roman"/>
                </a:rPr>
                <a:t> </a:t>
              </a:r>
              <a:endParaRPr sz="2000" dirty="0">
                <a:solidFill>
                  <a:schemeClr val="dk1"/>
                </a:solidFill>
                <a:latin typeface="Times New Roman"/>
                <a:ea typeface="Times New Roman"/>
                <a:cs typeface="Times New Roman"/>
                <a:sym typeface="Times New Roman"/>
              </a:endParaRPr>
            </a:p>
          </p:txBody>
        </p:sp>
        <p:sp>
          <p:nvSpPr>
            <p:cNvPr id="106" name="Google Shape;106;p2"/>
            <p:cNvSpPr/>
            <p:nvPr/>
          </p:nvSpPr>
          <p:spPr>
            <a:xfrm>
              <a:off x="4261150" y="1478600"/>
              <a:ext cx="1236000" cy="2712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000">
                  <a:solidFill>
                    <a:srgbClr val="FFFFFF"/>
                  </a:solidFill>
                  <a:latin typeface="Times New Roman"/>
                  <a:ea typeface="Times New Roman"/>
                  <a:cs typeface="Times New Roman"/>
                  <a:sym typeface="Times New Roman"/>
                </a:rPr>
                <a:t>Phần 1</a:t>
              </a:r>
              <a:endParaRPr sz="2000">
                <a:solidFill>
                  <a:srgbClr val="FFFFFF"/>
                </a:solidFill>
                <a:latin typeface="Times New Roman"/>
                <a:ea typeface="Times New Roman"/>
                <a:cs typeface="Times New Roman"/>
                <a:sym typeface="Times New Roman"/>
              </a:endParaRPr>
            </a:p>
          </p:txBody>
        </p:sp>
      </p:grpSp>
      <p:grpSp>
        <p:nvGrpSpPr>
          <p:cNvPr id="107" name="Google Shape;107;p2"/>
          <p:cNvGrpSpPr/>
          <p:nvPr/>
        </p:nvGrpSpPr>
        <p:grpSpPr>
          <a:xfrm>
            <a:off x="2702817" y="2599594"/>
            <a:ext cx="8305493" cy="1010467"/>
            <a:chOff x="2922575" y="1798150"/>
            <a:chExt cx="5270331" cy="757850"/>
          </a:xfrm>
        </p:grpSpPr>
        <p:sp>
          <p:nvSpPr>
            <p:cNvPr id="108" name="Google Shape;108;p2"/>
            <p:cNvSpPr/>
            <p:nvPr/>
          </p:nvSpPr>
          <p:spPr>
            <a:xfrm>
              <a:off x="3523550" y="2181525"/>
              <a:ext cx="737600" cy="25"/>
            </a:xfrm>
            <a:custGeom>
              <a:avLst/>
              <a:gdLst/>
              <a:ahLst/>
              <a:cxnLst/>
              <a:rect l="l" t="t" r="r" b="b"/>
              <a:pathLst>
                <a:path w="29504" h="1" fill="none" extrusionOk="0">
                  <a:moveTo>
                    <a:pt x="0" y="1"/>
                  </a:moveTo>
                  <a:lnTo>
                    <a:pt x="29504" y="1"/>
                  </a:lnTo>
                </a:path>
              </a:pathLst>
            </a:custGeom>
            <a:noFill/>
            <a:ln w="33625" cap="rnd" cmpd="sng">
              <a:solidFill>
                <a:srgbClr val="FCBD24"/>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09" name="Google Shape;109;p2"/>
            <p:cNvSpPr/>
            <p:nvPr/>
          </p:nvSpPr>
          <p:spPr>
            <a:xfrm>
              <a:off x="2922575" y="1798150"/>
              <a:ext cx="656350" cy="757850"/>
            </a:xfrm>
            <a:custGeom>
              <a:avLst/>
              <a:gdLst/>
              <a:ahLst/>
              <a:cxnLst/>
              <a:rect l="l" t="t" r="r" b="b"/>
              <a:pathLst>
                <a:path w="26254" h="30314" extrusionOk="0">
                  <a:moveTo>
                    <a:pt x="13133" y="1"/>
                  </a:moveTo>
                  <a:lnTo>
                    <a:pt x="1" y="7585"/>
                  </a:lnTo>
                  <a:lnTo>
                    <a:pt x="1" y="22742"/>
                  </a:lnTo>
                  <a:lnTo>
                    <a:pt x="13133" y="30314"/>
                  </a:lnTo>
                  <a:lnTo>
                    <a:pt x="26254" y="22742"/>
                  </a:lnTo>
                  <a:lnTo>
                    <a:pt x="26254" y="7585"/>
                  </a:lnTo>
                  <a:lnTo>
                    <a:pt x="13133" y="1"/>
                  </a:lnTo>
                  <a:close/>
                </a:path>
              </a:pathLst>
            </a:custGeom>
            <a:solidFill>
              <a:srgbClr val="FFFFFF"/>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0" name="Google Shape;110;p2"/>
            <p:cNvSpPr/>
            <p:nvPr/>
          </p:nvSpPr>
          <p:spPr>
            <a:xfrm>
              <a:off x="2984200" y="1869300"/>
              <a:ext cx="533425" cy="615875"/>
            </a:xfrm>
            <a:custGeom>
              <a:avLst/>
              <a:gdLst/>
              <a:ahLst/>
              <a:cxnLst/>
              <a:rect l="l" t="t" r="r" b="b"/>
              <a:pathLst>
                <a:path w="21337" h="24635" extrusionOk="0">
                  <a:moveTo>
                    <a:pt x="10668" y="0"/>
                  </a:moveTo>
                  <a:lnTo>
                    <a:pt x="0" y="6156"/>
                  </a:lnTo>
                  <a:lnTo>
                    <a:pt x="0" y="18467"/>
                  </a:lnTo>
                  <a:lnTo>
                    <a:pt x="10668" y="24634"/>
                  </a:lnTo>
                  <a:lnTo>
                    <a:pt x="21336" y="18467"/>
                  </a:lnTo>
                  <a:lnTo>
                    <a:pt x="21336" y="6156"/>
                  </a:lnTo>
                  <a:lnTo>
                    <a:pt x="10668"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1" name="Google Shape;111;p2"/>
            <p:cNvSpPr/>
            <p:nvPr/>
          </p:nvSpPr>
          <p:spPr>
            <a:xfrm>
              <a:off x="3100875" y="2027050"/>
              <a:ext cx="300050" cy="300050"/>
            </a:xfrm>
            <a:custGeom>
              <a:avLst/>
              <a:gdLst/>
              <a:ahLst/>
              <a:cxnLst/>
              <a:rect l="l" t="t" r="r" b="b"/>
              <a:pathLst>
                <a:path w="12002" h="12002" extrusionOk="0">
                  <a:moveTo>
                    <a:pt x="6001" y="989"/>
                  </a:moveTo>
                  <a:cubicBezTo>
                    <a:pt x="8764" y="989"/>
                    <a:pt x="11014" y="3239"/>
                    <a:pt x="11014" y="6001"/>
                  </a:cubicBezTo>
                  <a:cubicBezTo>
                    <a:pt x="11014" y="8775"/>
                    <a:pt x="8764" y="11014"/>
                    <a:pt x="6001" y="11014"/>
                  </a:cubicBezTo>
                  <a:cubicBezTo>
                    <a:pt x="3227" y="11014"/>
                    <a:pt x="989" y="8775"/>
                    <a:pt x="989" y="6001"/>
                  </a:cubicBezTo>
                  <a:cubicBezTo>
                    <a:pt x="989" y="3239"/>
                    <a:pt x="3227" y="989"/>
                    <a:pt x="6001" y="989"/>
                  </a:cubicBezTo>
                  <a:close/>
                  <a:moveTo>
                    <a:pt x="6001" y="1"/>
                  </a:moveTo>
                  <a:cubicBezTo>
                    <a:pt x="2679" y="1"/>
                    <a:pt x="1" y="2691"/>
                    <a:pt x="1" y="6001"/>
                  </a:cubicBezTo>
                  <a:cubicBezTo>
                    <a:pt x="1" y="9323"/>
                    <a:pt x="2679" y="12002"/>
                    <a:pt x="6001" y="12002"/>
                  </a:cubicBezTo>
                  <a:cubicBezTo>
                    <a:pt x="9311" y="12002"/>
                    <a:pt x="12002" y="9323"/>
                    <a:pt x="12002" y="6001"/>
                  </a:cubicBezTo>
                  <a:cubicBezTo>
                    <a:pt x="12002" y="2691"/>
                    <a:pt x="9311" y="1"/>
                    <a:pt x="600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2" name="Google Shape;112;p2"/>
            <p:cNvSpPr/>
            <p:nvPr/>
          </p:nvSpPr>
          <p:spPr>
            <a:xfrm>
              <a:off x="3171725" y="2100950"/>
              <a:ext cx="136650" cy="98475"/>
            </a:xfrm>
            <a:custGeom>
              <a:avLst/>
              <a:gdLst/>
              <a:ahLst/>
              <a:cxnLst/>
              <a:rect l="l" t="t" r="r" b="b"/>
              <a:pathLst>
                <a:path w="5466" h="3939" extrusionOk="0">
                  <a:moveTo>
                    <a:pt x="560" y="0"/>
                  </a:moveTo>
                  <a:cubicBezTo>
                    <a:pt x="429" y="0"/>
                    <a:pt x="298" y="51"/>
                    <a:pt x="203" y="152"/>
                  </a:cubicBezTo>
                  <a:cubicBezTo>
                    <a:pt x="0" y="343"/>
                    <a:pt x="0" y="676"/>
                    <a:pt x="203" y="866"/>
                  </a:cubicBezTo>
                  <a:lnTo>
                    <a:pt x="2274" y="2950"/>
                  </a:lnTo>
                  <a:cubicBezTo>
                    <a:pt x="2274" y="2986"/>
                    <a:pt x="2274" y="3010"/>
                    <a:pt x="2274" y="3045"/>
                  </a:cubicBezTo>
                  <a:cubicBezTo>
                    <a:pt x="2274" y="3545"/>
                    <a:pt x="2667" y="3938"/>
                    <a:pt x="3167" y="3938"/>
                  </a:cubicBezTo>
                  <a:cubicBezTo>
                    <a:pt x="3655" y="3938"/>
                    <a:pt x="4048" y="3545"/>
                    <a:pt x="4060" y="3057"/>
                  </a:cubicBezTo>
                  <a:lnTo>
                    <a:pt x="5263" y="1855"/>
                  </a:lnTo>
                  <a:cubicBezTo>
                    <a:pt x="5465" y="1652"/>
                    <a:pt x="5465" y="1331"/>
                    <a:pt x="5263" y="1128"/>
                  </a:cubicBezTo>
                  <a:cubicBezTo>
                    <a:pt x="5162" y="1027"/>
                    <a:pt x="5031" y="977"/>
                    <a:pt x="4900" y="977"/>
                  </a:cubicBezTo>
                  <a:cubicBezTo>
                    <a:pt x="4769" y="977"/>
                    <a:pt x="4638" y="1027"/>
                    <a:pt x="4537" y="1128"/>
                  </a:cubicBezTo>
                  <a:lnTo>
                    <a:pt x="3465" y="2212"/>
                  </a:lnTo>
                  <a:cubicBezTo>
                    <a:pt x="3370" y="2176"/>
                    <a:pt x="3274" y="2152"/>
                    <a:pt x="3167" y="2152"/>
                  </a:cubicBezTo>
                  <a:cubicBezTo>
                    <a:pt x="3096" y="2152"/>
                    <a:pt x="3024" y="2164"/>
                    <a:pt x="2953" y="2176"/>
                  </a:cubicBezTo>
                  <a:lnTo>
                    <a:pt x="917" y="152"/>
                  </a:lnTo>
                  <a:cubicBezTo>
                    <a:pt x="822" y="51"/>
                    <a:pt x="691" y="0"/>
                    <a:pt x="56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3" name="Google Shape;113;p2"/>
            <p:cNvSpPr/>
            <p:nvPr/>
          </p:nvSpPr>
          <p:spPr>
            <a:xfrm>
              <a:off x="4261150" y="2045938"/>
              <a:ext cx="1236000" cy="2712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000">
                  <a:solidFill>
                    <a:srgbClr val="FFFFFF"/>
                  </a:solidFill>
                  <a:latin typeface="Times New Roman"/>
                  <a:ea typeface="Times New Roman"/>
                  <a:cs typeface="Times New Roman"/>
                  <a:sym typeface="Times New Roman"/>
                </a:rPr>
                <a:t>Phần 2</a:t>
              </a:r>
              <a:endParaRPr sz="2000">
                <a:solidFill>
                  <a:srgbClr val="FFFFFF"/>
                </a:solidFill>
                <a:latin typeface="Times New Roman"/>
                <a:ea typeface="Times New Roman"/>
                <a:cs typeface="Times New Roman"/>
                <a:sym typeface="Times New Roman"/>
              </a:endParaRPr>
            </a:p>
          </p:txBody>
        </p:sp>
        <p:sp>
          <p:nvSpPr>
            <p:cNvPr id="114" name="Google Shape;114;p2"/>
            <p:cNvSpPr txBox="1"/>
            <p:nvPr/>
          </p:nvSpPr>
          <p:spPr>
            <a:xfrm>
              <a:off x="5613925" y="2031393"/>
              <a:ext cx="2578981" cy="3003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000" dirty="0" err="1">
                  <a:solidFill>
                    <a:srgbClr val="434343"/>
                  </a:solidFill>
                  <a:latin typeface="Times New Roman"/>
                  <a:ea typeface="Times New Roman"/>
                  <a:cs typeface="Times New Roman"/>
                  <a:sym typeface="Times New Roman"/>
                </a:rPr>
                <a:t>Phần</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mềm</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và</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công</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nghệ</a:t>
              </a:r>
              <a:endParaRPr sz="2000" dirty="0">
                <a:solidFill>
                  <a:srgbClr val="434343"/>
                </a:solidFill>
                <a:latin typeface="Times New Roman"/>
                <a:ea typeface="Times New Roman"/>
                <a:cs typeface="Times New Roman"/>
                <a:sym typeface="Times New Roman"/>
              </a:endParaRPr>
            </a:p>
          </p:txBody>
        </p:sp>
      </p:grpSp>
      <p:grpSp>
        <p:nvGrpSpPr>
          <p:cNvPr id="115" name="Google Shape;115;p2"/>
          <p:cNvGrpSpPr/>
          <p:nvPr/>
        </p:nvGrpSpPr>
        <p:grpSpPr>
          <a:xfrm>
            <a:off x="3408485" y="3464576"/>
            <a:ext cx="7076876" cy="1010467"/>
            <a:chOff x="3451825" y="2525325"/>
            <a:chExt cx="4490700" cy="757850"/>
          </a:xfrm>
        </p:grpSpPr>
        <p:sp>
          <p:nvSpPr>
            <p:cNvPr id="116" name="Google Shape;116;p2"/>
            <p:cNvSpPr/>
            <p:nvPr/>
          </p:nvSpPr>
          <p:spPr>
            <a:xfrm>
              <a:off x="3989675" y="2914375"/>
              <a:ext cx="271475" cy="0"/>
            </a:xfrm>
            <a:custGeom>
              <a:avLst/>
              <a:gdLst/>
              <a:ahLst/>
              <a:cxnLst/>
              <a:rect l="l" t="t" r="r" b="b"/>
              <a:pathLst>
                <a:path w="10859" h="120000" fill="none" extrusionOk="0">
                  <a:moveTo>
                    <a:pt x="1" y="0"/>
                  </a:moveTo>
                  <a:lnTo>
                    <a:pt x="10859" y="0"/>
                  </a:lnTo>
                </a:path>
              </a:pathLst>
            </a:custGeom>
            <a:noFill/>
            <a:ln w="33625" cap="rnd" cmpd="sng">
              <a:solidFill>
                <a:srgbClr val="5EB2FC"/>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7" name="Google Shape;117;p2"/>
            <p:cNvSpPr/>
            <p:nvPr/>
          </p:nvSpPr>
          <p:spPr>
            <a:xfrm>
              <a:off x="3451825" y="2525325"/>
              <a:ext cx="656350" cy="757850"/>
            </a:xfrm>
            <a:custGeom>
              <a:avLst/>
              <a:gdLst/>
              <a:ahLst/>
              <a:cxnLst/>
              <a:rect l="l" t="t" r="r" b="b"/>
              <a:pathLst>
                <a:path w="26254" h="30314" extrusionOk="0">
                  <a:moveTo>
                    <a:pt x="13121" y="1"/>
                  </a:moveTo>
                  <a:lnTo>
                    <a:pt x="0" y="7585"/>
                  </a:lnTo>
                  <a:lnTo>
                    <a:pt x="0" y="22741"/>
                  </a:lnTo>
                  <a:lnTo>
                    <a:pt x="13121" y="30314"/>
                  </a:lnTo>
                  <a:lnTo>
                    <a:pt x="26253" y="22741"/>
                  </a:lnTo>
                  <a:lnTo>
                    <a:pt x="26253" y="7585"/>
                  </a:lnTo>
                  <a:lnTo>
                    <a:pt x="13121" y="1"/>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8" name="Google Shape;118;p2"/>
            <p:cNvSpPr/>
            <p:nvPr/>
          </p:nvSpPr>
          <p:spPr>
            <a:xfrm>
              <a:off x="3513125" y="2596475"/>
              <a:ext cx="533425" cy="615875"/>
            </a:xfrm>
            <a:custGeom>
              <a:avLst/>
              <a:gdLst/>
              <a:ahLst/>
              <a:cxnLst/>
              <a:rect l="l" t="t" r="r" b="b"/>
              <a:pathLst>
                <a:path w="21337" h="24635" extrusionOk="0">
                  <a:moveTo>
                    <a:pt x="10669" y="0"/>
                  </a:moveTo>
                  <a:lnTo>
                    <a:pt x="1" y="6156"/>
                  </a:lnTo>
                  <a:lnTo>
                    <a:pt x="1" y="18479"/>
                  </a:lnTo>
                  <a:lnTo>
                    <a:pt x="10669" y="24634"/>
                  </a:lnTo>
                  <a:lnTo>
                    <a:pt x="21337" y="18479"/>
                  </a:lnTo>
                  <a:lnTo>
                    <a:pt x="21337" y="6156"/>
                  </a:lnTo>
                  <a:lnTo>
                    <a:pt x="10669" y="0"/>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19" name="Google Shape;119;p2"/>
            <p:cNvSpPr/>
            <p:nvPr/>
          </p:nvSpPr>
          <p:spPr>
            <a:xfrm>
              <a:off x="3606600" y="2782800"/>
              <a:ext cx="346775" cy="213450"/>
            </a:xfrm>
            <a:custGeom>
              <a:avLst/>
              <a:gdLst/>
              <a:ahLst/>
              <a:cxnLst/>
              <a:rect l="l" t="t" r="r" b="b"/>
              <a:pathLst>
                <a:path w="13871" h="8538" extrusionOk="0">
                  <a:moveTo>
                    <a:pt x="5549" y="0"/>
                  </a:moveTo>
                  <a:cubicBezTo>
                    <a:pt x="5489" y="0"/>
                    <a:pt x="5430" y="0"/>
                    <a:pt x="5370" y="12"/>
                  </a:cubicBezTo>
                  <a:cubicBezTo>
                    <a:pt x="3096" y="96"/>
                    <a:pt x="1286" y="1977"/>
                    <a:pt x="1286" y="4275"/>
                  </a:cubicBezTo>
                  <a:cubicBezTo>
                    <a:pt x="1286" y="4703"/>
                    <a:pt x="1346" y="5132"/>
                    <a:pt x="1477" y="5525"/>
                  </a:cubicBezTo>
                  <a:cubicBezTo>
                    <a:pt x="655" y="5537"/>
                    <a:pt x="0" y="6204"/>
                    <a:pt x="0" y="7025"/>
                  </a:cubicBezTo>
                  <a:cubicBezTo>
                    <a:pt x="0" y="7859"/>
                    <a:pt x="679" y="8537"/>
                    <a:pt x="1512" y="8537"/>
                  </a:cubicBezTo>
                  <a:lnTo>
                    <a:pt x="11406" y="8537"/>
                  </a:lnTo>
                  <a:cubicBezTo>
                    <a:pt x="12764" y="8537"/>
                    <a:pt x="13871" y="7430"/>
                    <a:pt x="13871" y="6073"/>
                  </a:cubicBezTo>
                  <a:cubicBezTo>
                    <a:pt x="13871" y="4715"/>
                    <a:pt x="12764" y="3608"/>
                    <a:pt x="11406" y="3608"/>
                  </a:cubicBezTo>
                  <a:cubicBezTo>
                    <a:pt x="11287" y="3608"/>
                    <a:pt x="11168" y="3620"/>
                    <a:pt x="11061" y="3632"/>
                  </a:cubicBezTo>
                  <a:cubicBezTo>
                    <a:pt x="10585" y="3703"/>
                    <a:pt x="10168" y="3894"/>
                    <a:pt x="9823" y="4180"/>
                  </a:cubicBezTo>
                  <a:cubicBezTo>
                    <a:pt x="9811" y="3953"/>
                    <a:pt x="9787" y="3739"/>
                    <a:pt x="9751" y="3513"/>
                  </a:cubicBezTo>
                  <a:cubicBezTo>
                    <a:pt x="9728" y="3358"/>
                    <a:pt x="9680" y="3203"/>
                    <a:pt x="9644" y="3048"/>
                  </a:cubicBezTo>
                  <a:cubicBezTo>
                    <a:pt x="9263" y="1786"/>
                    <a:pt x="8311" y="762"/>
                    <a:pt x="7084" y="286"/>
                  </a:cubicBezTo>
                  <a:cubicBezTo>
                    <a:pt x="6954" y="239"/>
                    <a:pt x="6799" y="191"/>
                    <a:pt x="6656" y="143"/>
                  </a:cubicBezTo>
                  <a:cubicBezTo>
                    <a:pt x="6299" y="60"/>
                    <a:pt x="5930" y="0"/>
                    <a:pt x="554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20" name="Google Shape;120;p2"/>
            <p:cNvSpPr/>
            <p:nvPr/>
          </p:nvSpPr>
          <p:spPr>
            <a:xfrm>
              <a:off x="4261150" y="2785463"/>
              <a:ext cx="1236000" cy="271200"/>
            </a:xfrm>
            <a:prstGeom prst="roundRect">
              <a:avLst>
                <a:gd name="adj" fmla="val 50000"/>
              </a:avLst>
            </a:prstGeom>
            <a:solidFill>
              <a:srgbClr val="5EB2F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000">
                  <a:solidFill>
                    <a:srgbClr val="FFFFFF"/>
                  </a:solidFill>
                  <a:latin typeface="Times New Roman"/>
                  <a:ea typeface="Times New Roman"/>
                  <a:cs typeface="Times New Roman"/>
                  <a:sym typeface="Times New Roman"/>
                </a:rPr>
                <a:t>Phần 3</a:t>
              </a:r>
              <a:endParaRPr sz="2000">
                <a:solidFill>
                  <a:srgbClr val="FFFFFF"/>
                </a:solidFill>
                <a:latin typeface="Times New Roman"/>
                <a:ea typeface="Times New Roman"/>
                <a:cs typeface="Times New Roman"/>
                <a:sym typeface="Times New Roman"/>
              </a:endParaRPr>
            </a:p>
          </p:txBody>
        </p:sp>
        <p:sp>
          <p:nvSpPr>
            <p:cNvPr id="121" name="Google Shape;121;p2"/>
            <p:cNvSpPr txBox="1"/>
            <p:nvPr/>
          </p:nvSpPr>
          <p:spPr>
            <a:xfrm>
              <a:off x="5613925" y="2764218"/>
              <a:ext cx="2328600" cy="3003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000" dirty="0" err="1">
                  <a:solidFill>
                    <a:srgbClr val="434343"/>
                  </a:solidFill>
                  <a:latin typeface="Times New Roman"/>
                  <a:ea typeface="Times New Roman"/>
                  <a:cs typeface="Times New Roman"/>
                  <a:sym typeface="Times New Roman"/>
                </a:rPr>
                <a:t>Xây</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dựng</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dữ</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liệu</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và</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giao</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diện</a:t>
              </a:r>
              <a:endParaRPr sz="2000" dirty="0">
                <a:solidFill>
                  <a:srgbClr val="434343"/>
                </a:solidFill>
                <a:latin typeface="Times New Roman"/>
                <a:ea typeface="Times New Roman"/>
                <a:cs typeface="Times New Roman"/>
                <a:sym typeface="Times New Roman"/>
              </a:endParaRPr>
            </a:p>
          </p:txBody>
        </p:sp>
      </p:grpSp>
      <p:grpSp>
        <p:nvGrpSpPr>
          <p:cNvPr id="122" name="Google Shape;122;p2"/>
          <p:cNvGrpSpPr/>
          <p:nvPr/>
        </p:nvGrpSpPr>
        <p:grpSpPr>
          <a:xfrm>
            <a:off x="2702818" y="4329560"/>
            <a:ext cx="7910919" cy="1010467"/>
            <a:chOff x="2922575" y="3259950"/>
            <a:chExt cx="5019950" cy="757850"/>
          </a:xfrm>
        </p:grpSpPr>
        <p:sp>
          <p:nvSpPr>
            <p:cNvPr id="123" name="Google Shape;123;p2"/>
            <p:cNvSpPr/>
            <p:nvPr/>
          </p:nvSpPr>
          <p:spPr>
            <a:xfrm>
              <a:off x="3523550" y="3638850"/>
              <a:ext cx="737600" cy="25"/>
            </a:xfrm>
            <a:custGeom>
              <a:avLst/>
              <a:gdLst/>
              <a:ahLst/>
              <a:cxnLst/>
              <a:rect l="l" t="t" r="r" b="b"/>
              <a:pathLst>
                <a:path w="29504" h="1" fill="none" extrusionOk="0">
                  <a:moveTo>
                    <a:pt x="0" y="1"/>
                  </a:moveTo>
                  <a:lnTo>
                    <a:pt x="29504" y="1"/>
                  </a:lnTo>
                </a:path>
              </a:pathLst>
            </a:custGeom>
            <a:noFill/>
            <a:ln w="33625" cap="rnd" cmpd="sng">
              <a:solidFill>
                <a:srgbClr val="EC3A3B"/>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24" name="Google Shape;124;p2"/>
            <p:cNvSpPr/>
            <p:nvPr/>
          </p:nvSpPr>
          <p:spPr>
            <a:xfrm>
              <a:off x="2922575" y="3259950"/>
              <a:ext cx="656350" cy="757850"/>
            </a:xfrm>
            <a:custGeom>
              <a:avLst/>
              <a:gdLst/>
              <a:ahLst/>
              <a:cxnLst/>
              <a:rect l="l" t="t" r="r" b="b"/>
              <a:pathLst>
                <a:path w="26254" h="30314" extrusionOk="0">
                  <a:moveTo>
                    <a:pt x="13133" y="0"/>
                  </a:moveTo>
                  <a:lnTo>
                    <a:pt x="1" y="7573"/>
                  </a:lnTo>
                  <a:lnTo>
                    <a:pt x="1" y="22729"/>
                  </a:lnTo>
                  <a:lnTo>
                    <a:pt x="13133" y="30313"/>
                  </a:lnTo>
                  <a:lnTo>
                    <a:pt x="26254" y="22729"/>
                  </a:lnTo>
                  <a:lnTo>
                    <a:pt x="26254" y="7573"/>
                  </a:lnTo>
                  <a:lnTo>
                    <a:pt x="13133" y="0"/>
                  </a:lnTo>
                  <a:close/>
                </a:path>
              </a:pathLst>
            </a:custGeom>
            <a:solidFill>
              <a:srgbClr val="FFFFFF"/>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25" name="Google Shape;125;p2"/>
            <p:cNvSpPr/>
            <p:nvPr/>
          </p:nvSpPr>
          <p:spPr>
            <a:xfrm>
              <a:off x="2984200" y="3330775"/>
              <a:ext cx="533425" cy="615875"/>
            </a:xfrm>
            <a:custGeom>
              <a:avLst/>
              <a:gdLst/>
              <a:ahLst/>
              <a:cxnLst/>
              <a:rect l="l" t="t" r="r" b="b"/>
              <a:pathLst>
                <a:path w="21337" h="24635" extrusionOk="0">
                  <a:moveTo>
                    <a:pt x="10668" y="1"/>
                  </a:moveTo>
                  <a:lnTo>
                    <a:pt x="0" y="6156"/>
                  </a:lnTo>
                  <a:lnTo>
                    <a:pt x="0" y="18479"/>
                  </a:lnTo>
                  <a:lnTo>
                    <a:pt x="10668" y="24635"/>
                  </a:lnTo>
                  <a:lnTo>
                    <a:pt x="21336" y="18479"/>
                  </a:lnTo>
                  <a:lnTo>
                    <a:pt x="21336" y="6156"/>
                  </a:lnTo>
                  <a:lnTo>
                    <a:pt x="10668"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26" name="Google Shape;126;p2"/>
            <p:cNvSpPr/>
            <p:nvPr/>
          </p:nvSpPr>
          <p:spPr>
            <a:xfrm>
              <a:off x="3067550" y="3508475"/>
              <a:ext cx="366425" cy="260775"/>
            </a:xfrm>
            <a:custGeom>
              <a:avLst/>
              <a:gdLst/>
              <a:ahLst/>
              <a:cxnLst/>
              <a:rect l="l" t="t" r="r" b="b"/>
              <a:pathLst>
                <a:path w="14657" h="10431" extrusionOk="0">
                  <a:moveTo>
                    <a:pt x="13276" y="5144"/>
                  </a:moveTo>
                  <a:cubicBezTo>
                    <a:pt x="13025" y="5144"/>
                    <a:pt x="12775" y="5144"/>
                    <a:pt x="12537" y="5144"/>
                  </a:cubicBezTo>
                  <a:lnTo>
                    <a:pt x="8739" y="906"/>
                  </a:lnTo>
                  <a:cubicBezTo>
                    <a:pt x="8739" y="906"/>
                    <a:pt x="8739" y="906"/>
                    <a:pt x="8739" y="906"/>
                  </a:cubicBezTo>
                  <a:cubicBezTo>
                    <a:pt x="8775" y="822"/>
                    <a:pt x="8799" y="727"/>
                    <a:pt x="8799" y="632"/>
                  </a:cubicBezTo>
                  <a:cubicBezTo>
                    <a:pt x="8799" y="275"/>
                    <a:pt x="8525" y="1"/>
                    <a:pt x="8168" y="1"/>
                  </a:cubicBezTo>
                  <a:cubicBezTo>
                    <a:pt x="7822" y="1"/>
                    <a:pt x="7537" y="275"/>
                    <a:pt x="7537" y="632"/>
                  </a:cubicBezTo>
                  <a:cubicBezTo>
                    <a:pt x="7537" y="977"/>
                    <a:pt x="7822" y="1263"/>
                    <a:pt x="8168" y="1263"/>
                  </a:cubicBezTo>
                  <a:cubicBezTo>
                    <a:pt x="8227" y="1263"/>
                    <a:pt x="8275" y="1251"/>
                    <a:pt x="8323" y="1239"/>
                  </a:cubicBezTo>
                  <a:cubicBezTo>
                    <a:pt x="8334" y="1251"/>
                    <a:pt x="8334" y="1251"/>
                    <a:pt x="8334" y="1263"/>
                  </a:cubicBezTo>
                  <a:lnTo>
                    <a:pt x="11799" y="5144"/>
                  </a:lnTo>
                  <a:cubicBezTo>
                    <a:pt x="8823" y="5132"/>
                    <a:pt x="5846" y="5132"/>
                    <a:pt x="2858" y="5144"/>
                  </a:cubicBezTo>
                  <a:lnTo>
                    <a:pt x="6346" y="1239"/>
                  </a:lnTo>
                  <a:cubicBezTo>
                    <a:pt x="6394" y="1251"/>
                    <a:pt x="6441" y="1263"/>
                    <a:pt x="6489" y="1263"/>
                  </a:cubicBezTo>
                  <a:cubicBezTo>
                    <a:pt x="6846" y="1263"/>
                    <a:pt x="7120" y="977"/>
                    <a:pt x="7120" y="632"/>
                  </a:cubicBezTo>
                  <a:cubicBezTo>
                    <a:pt x="7120" y="275"/>
                    <a:pt x="6846" y="1"/>
                    <a:pt x="6489" y="1"/>
                  </a:cubicBezTo>
                  <a:cubicBezTo>
                    <a:pt x="6144" y="1"/>
                    <a:pt x="5858" y="275"/>
                    <a:pt x="5858" y="632"/>
                  </a:cubicBezTo>
                  <a:cubicBezTo>
                    <a:pt x="5858" y="727"/>
                    <a:pt x="5882" y="822"/>
                    <a:pt x="5929" y="906"/>
                  </a:cubicBezTo>
                  <a:lnTo>
                    <a:pt x="2131" y="5144"/>
                  </a:lnTo>
                  <a:cubicBezTo>
                    <a:pt x="1881" y="5144"/>
                    <a:pt x="1643" y="5144"/>
                    <a:pt x="1393" y="5144"/>
                  </a:cubicBezTo>
                  <a:cubicBezTo>
                    <a:pt x="0" y="5144"/>
                    <a:pt x="60" y="6656"/>
                    <a:pt x="1393" y="6656"/>
                  </a:cubicBezTo>
                  <a:lnTo>
                    <a:pt x="1607" y="6656"/>
                  </a:lnTo>
                  <a:lnTo>
                    <a:pt x="2048" y="9169"/>
                  </a:lnTo>
                  <a:cubicBezTo>
                    <a:pt x="2167" y="9883"/>
                    <a:pt x="2524" y="10431"/>
                    <a:pt x="3620" y="10431"/>
                  </a:cubicBezTo>
                  <a:lnTo>
                    <a:pt x="11037" y="10431"/>
                  </a:lnTo>
                  <a:cubicBezTo>
                    <a:pt x="12144" y="10431"/>
                    <a:pt x="12490" y="9883"/>
                    <a:pt x="12621" y="9169"/>
                  </a:cubicBezTo>
                  <a:lnTo>
                    <a:pt x="13049" y="6656"/>
                  </a:lnTo>
                  <a:lnTo>
                    <a:pt x="13276" y="6656"/>
                  </a:lnTo>
                  <a:cubicBezTo>
                    <a:pt x="14597" y="6645"/>
                    <a:pt x="14657" y="5144"/>
                    <a:pt x="13276" y="5144"/>
                  </a:cubicBezTo>
                  <a:close/>
                  <a:moveTo>
                    <a:pt x="3893" y="9478"/>
                  </a:moveTo>
                  <a:cubicBezTo>
                    <a:pt x="3643" y="9478"/>
                    <a:pt x="3405" y="9264"/>
                    <a:pt x="3370" y="9014"/>
                  </a:cubicBezTo>
                  <a:cubicBezTo>
                    <a:pt x="3322" y="8633"/>
                    <a:pt x="3274" y="8252"/>
                    <a:pt x="3215" y="7871"/>
                  </a:cubicBezTo>
                  <a:cubicBezTo>
                    <a:pt x="3167" y="7490"/>
                    <a:pt x="3108" y="7109"/>
                    <a:pt x="3060" y="6728"/>
                  </a:cubicBezTo>
                  <a:cubicBezTo>
                    <a:pt x="3060" y="6704"/>
                    <a:pt x="3060" y="6680"/>
                    <a:pt x="3060" y="6645"/>
                  </a:cubicBezTo>
                  <a:lnTo>
                    <a:pt x="4036" y="6645"/>
                  </a:lnTo>
                  <a:cubicBezTo>
                    <a:pt x="4048" y="6680"/>
                    <a:pt x="4048" y="6704"/>
                    <a:pt x="4048" y="6728"/>
                  </a:cubicBezTo>
                  <a:cubicBezTo>
                    <a:pt x="4096" y="7109"/>
                    <a:pt x="4132" y="7490"/>
                    <a:pt x="4179" y="7871"/>
                  </a:cubicBezTo>
                  <a:cubicBezTo>
                    <a:pt x="4215" y="8252"/>
                    <a:pt x="4251" y="8633"/>
                    <a:pt x="4298" y="9014"/>
                  </a:cubicBezTo>
                  <a:cubicBezTo>
                    <a:pt x="4322" y="9264"/>
                    <a:pt x="4143" y="9478"/>
                    <a:pt x="3893" y="9478"/>
                  </a:cubicBezTo>
                  <a:close/>
                  <a:moveTo>
                    <a:pt x="5608" y="9478"/>
                  </a:moveTo>
                  <a:cubicBezTo>
                    <a:pt x="5358" y="9478"/>
                    <a:pt x="5144" y="9264"/>
                    <a:pt x="5120" y="9014"/>
                  </a:cubicBezTo>
                  <a:cubicBezTo>
                    <a:pt x="5096" y="8633"/>
                    <a:pt x="5060" y="8252"/>
                    <a:pt x="5036" y="7871"/>
                  </a:cubicBezTo>
                  <a:cubicBezTo>
                    <a:pt x="5001" y="7490"/>
                    <a:pt x="4977" y="7109"/>
                    <a:pt x="4953" y="6728"/>
                  </a:cubicBezTo>
                  <a:cubicBezTo>
                    <a:pt x="4941" y="6704"/>
                    <a:pt x="4953" y="6680"/>
                    <a:pt x="4953" y="6645"/>
                  </a:cubicBezTo>
                  <a:lnTo>
                    <a:pt x="5929" y="6645"/>
                  </a:lnTo>
                  <a:cubicBezTo>
                    <a:pt x="5929" y="6680"/>
                    <a:pt x="5941" y="6704"/>
                    <a:pt x="5941" y="6728"/>
                  </a:cubicBezTo>
                  <a:cubicBezTo>
                    <a:pt x="5953" y="7109"/>
                    <a:pt x="5977" y="7490"/>
                    <a:pt x="5989" y="7871"/>
                  </a:cubicBezTo>
                  <a:cubicBezTo>
                    <a:pt x="6013" y="8252"/>
                    <a:pt x="6025" y="8633"/>
                    <a:pt x="6048" y="9014"/>
                  </a:cubicBezTo>
                  <a:cubicBezTo>
                    <a:pt x="6048" y="9264"/>
                    <a:pt x="5858" y="9478"/>
                    <a:pt x="5608" y="9478"/>
                  </a:cubicBezTo>
                  <a:close/>
                  <a:moveTo>
                    <a:pt x="7811" y="7871"/>
                  </a:moveTo>
                  <a:cubicBezTo>
                    <a:pt x="7799" y="8252"/>
                    <a:pt x="7799" y="8633"/>
                    <a:pt x="7787" y="9014"/>
                  </a:cubicBezTo>
                  <a:cubicBezTo>
                    <a:pt x="7787" y="9264"/>
                    <a:pt x="7584" y="9478"/>
                    <a:pt x="7334" y="9478"/>
                  </a:cubicBezTo>
                  <a:cubicBezTo>
                    <a:pt x="7084" y="9478"/>
                    <a:pt x="6870" y="9264"/>
                    <a:pt x="6870" y="9014"/>
                  </a:cubicBezTo>
                  <a:cubicBezTo>
                    <a:pt x="6870" y="8633"/>
                    <a:pt x="6858" y="8252"/>
                    <a:pt x="6858" y="7871"/>
                  </a:cubicBezTo>
                  <a:cubicBezTo>
                    <a:pt x="6846" y="7490"/>
                    <a:pt x="6846" y="7109"/>
                    <a:pt x="6834" y="6728"/>
                  </a:cubicBezTo>
                  <a:cubicBezTo>
                    <a:pt x="6834" y="6704"/>
                    <a:pt x="6834" y="6680"/>
                    <a:pt x="6846" y="6645"/>
                  </a:cubicBezTo>
                  <a:lnTo>
                    <a:pt x="7822" y="6645"/>
                  </a:lnTo>
                  <a:cubicBezTo>
                    <a:pt x="7822" y="6680"/>
                    <a:pt x="7822" y="6704"/>
                    <a:pt x="7822" y="6728"/>
                  </a:cubicBezTo>
                  <a:cubicBezTo>
                    <a:pt x="7822" y="7109"/>
                    <a:pt x="7811" y="7490"/>
                    <a:pt x="7811" y="7871"/>
                  </a:cubicBezTo>
                  <a:close/>
                  <a:moveTo>
                    <a:pt x="9632" y="7871"/>
                  </a:moveTo>
                  <a:cubicBezTo>
                    <a:pt x="9596" y="8252"/>
                    <a:pt x="9573" y="8633"/>
                    <a:pt x="9537" y="9014"/>
                  </a:cubicBezTo>
                  <a:cubicBezTo>
                    <a:pt x="9525" y="9264"/>
                    <a:pt x="9299" y="9478"/>
                    <a:pt x="9049" y="9478"/>
                  </a:cubicBezTo>
                  <a:cubicBezTo>
                    <a:pt x="8799" y="9478"/>
                    <a:pt x="8608" y="9264"/>
                    <a:pt x="8620" y="9014"/>
                  </a:cubicBezTo>
                  <a:cubicBezTo>
                    <a:pt x="8632" y="8633"/>
                    <a:pt x="8656" y="8252"/>
                    <a:pt x="8668" y="7871"/>
                  </a:cubicBezTo>
                  <a:cubicBezTo>
                    <a:pt x="8692" y="7490"/>
                    <a:pt x="8704" y="7109"/>
                    <a:pt x="8715" y="6728"/>
                  </a:cubicBezTo>
                  <a:cubicBezTo>
                    <a:pt x="8727" y="6704"/>
                    <a:pt x="8727" y="6680"/>
                    <a:pt x="8739" y="6645"/>
                  </a:cubicBezTo>
                  <a:lnTo>
                    <a:pt x="9716" y="6645"/>
                  </a:lnTo>
                  <a:cubicBezTo>
                    <a:pt x="9716" y="6680"/>
                    <a:pt x="9716" y="6704"/>
                    <a:pt x="9716" y="6728"/>
                  </a:cubicBezTo>
                  <a:cubicBezTo>
                    <a:pt x="9692" y="7109"/>
                    <a:pt x="9656" y="7490"/>
                    <a:pt x="9632" y="7871"/>
                  </a:cubicBezTo>
                  <a:close/>
                  <a:moveTo>
                    <a:pt x="11597" y="6728"/>
                  </a:moveTo>
                  <a:cubicBezTo>
                    <a:pt x="11549" y="7109"/>
                    <a:pt x="11501" y="7490"/>
                    <a:pt x="11442" y="7871"/>
                  </a:cubicBezTo>
                  <a:cubicBezTo>
                    <a:pt x="11394" y="8252"/>
                    <a:pt x="11335" y="8633"/>
                    <a:pt x="11287" y="9014"/>
                  </a:cubicBezTo>
                  <a:cubicBezTo>
                    <a:pt x="11251" y="9264"/>
                    <a:pt x="11025" y="9478"/>
                    <a:pt x="10775" y="9478"/>
                  </a:cubicBezTo>
                  <a:cubicBezTo>
                    <a:pt x="10525" y="9478"/>
                    <a:pt x="10347" y="9264"/>
                    <a:pt x="10370" y="9014"/>
                  </a:cubicBezTo>
                  <a:cubicBezTo>
                    <a:pt x="10406" y="8633"/>
                    <a:pt x="10454" y="8252"/>
                    <a:pt x="10489" y="7871"/>
                  </a:cubicBezTo>
                  <a:cubicBezTo>
                    <a:pt x="10525" y="7490"/>
                    <a:pt x="10573" y="7109"/>
                    <a:pt x="10609" y="6728"/>
                  </a:cubicBezTo>
                  <a:cubicBezTo>
                    <a:pt x="10609" y="6704"/>
                    <a:pt x="10620" y="6680"/>
                    <a:pt x="10620" y="6645"/>
                  </a:cubicBezTo>
                  <a:lnTo>
                    <a:pt x="11609" y="6645"/>
                  </a:lnTo>
                  <a:cubicBezTo>
                    <a:pt x="11609" y="6680"/>
                    <a:pt x="11609" y="6704"/>
                    <a:pt x="11597" y="6728"/>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27" name="Google Shape;127;p2"/>
            <p:cNvSpPr/>
            <p:nvPr/>
          </p:nvSpPr>
          <p:spPr>
            <a:xfrm>
              <a:off x="4261150" y="3506688"/>
              <a:ext cx="1236000" cy="2712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000">
                  <a:solidFill>
                    <a:srgbClr val="FFFFFF"/>
                  </a:solidFill>
                  <a:latin typeface="Times New Roman"/>
                  <a:ea typeface="Times New Roman"/>
                  <a:cs typeface="Times New Roman"/>
                  <a:sym typeface="Times New Roman"/>
                </a:rPr>
                <a:t>Phần 4</a:t>
              </a:r>
              <a:endParaRPr sz="2000">
                <a:solidFill>
                  <a:srgbClr val="FFFFFF"/>
                </a:solidFill>
                <a:latin typeface="Times New Roman"/>
                <a:ea typeface="Times New Roman"/>
                <a:cs typeface="Times New Roman"/>
                <a:sym typeface="Times New Roman"/>
              </a:endParaRPr>
            </a:p>
          </p:txBody>
        </p:sp>
        <p:sp>
          <p:nvSpPr>
            <p:cNvPr id="128" name="Google Shape;128;p2"/>
            <p:cNvSpPr txBox="1"/>
            <p:nvPr/>
          </p:nvSpPr>
          <p:spPr>
            <a:xfrm>
              <a:off x="5613925" y="3488700"/>
              <a:ext cx="2328600" cy="3003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000" dirty="0" err="1">
                  <a:solidFill>
                    <a:srgbClr val="434343"/>
                  </a:solidFill>
                  <a:latin typeface="Times New Roman"/>
                  <a:ea typeface="Times New Roman"/>
                  <a:cs typeface="Times New Roman"/>
                  <a:sym typeface="Times New Roman"/>
                </a:rPr>
                <a:t>Xây</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dựng</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tính</a:t>
              </a:r>
              <a:r>
                <a:rPr lang="en-US" sz="2000" dirty="0">
                  <a:solidFill>
                    <a:srgbClr val="434343"/>
                  </a:solidFill>
                  <a:latin typeface="Times New Roman"/>
                  <a:ea typeface="Times New Roman"/>
                  <a:cs typeface="Times New Roman"/>
                  <a:sym typeface="Times New Roman"/>
                </a:rPr>
                <a:t> </a:t>
              </a:r>
              <a:r>
                <a:rPr lang="en-US" sz="2000" dirty="0" err="1">
                  <a:solidFill>
                    <a:srgbClr val="434343"/>
                  </a:solidFill>
                  <a:latin typeface="Times New Roman"/>
                  <a:ea typeface="Times New Roman"/>
                  <a:cs typeface="Times New Roman"/>
                  <a:sym typeface="Times New Roman"/>
                </a:rPr>
                <a:t>năng</a:t>
              </a:r>
              <a:endParaRPr sz="2000" dirty="0">
                <a:solidFill>
                  <a:srgbClr val="434343"/>
                </a:solidFill>
                <a:latin typeface="Times New Roman"/>
                <a:ea typeface="Times New Roman"/>
                <a:cs typeface="Times New Roman"/>
                <a:sym typeface="Times New Roman"/>
              </a:endParaRPr>
            </a:p>
          </p:txBody>
        </p:sp>
      </p:grpSp>
      <p:grpSp>
        <p:nvGrpSpPr>
          <p:cNvPr id="129" name="Google Shape;129;p2"/>
          <p:cNvGrpSpPr/>
          <p:nvPr/>
        </p:nvGrpSpPr>
        <p:grpSpPr>
          <a:xfrm>
            <a:off x="1748352" y="5194543"/>
            <a:ext cx="9039023" cy="1010067"/>
            <a:chOff x="2206725" y="3849300"/>
            <a:chExt cx="5735800" cy="757550"/>
          </a:xfrm>
        </p:grpSpPr>
        <p:sp>
          <p:nvSpPr>
            <p:cNvPr id="130" name="Google Shape;130;p2"/>
            <p:cNvSpPr/>
            <p:nvPr/>
          </p:nvSpPr>
          <p:spPr>
            <a:xfrm>
              <a:off x="2820775" y="4227925"/>
              <a:ext cx="1440375" cy="25"/>
            </a:xfrm>
            <a:custGeom>
              <a:avLst/>
              <a:gdLst/>
              <a:ahLst/>
              <a:cxnLst/>
              <a:rect l="l" t="t" r="r" b="b"/>
              <a:pathLst>
                <a:path w="57615" h="1" fill="none" extrusionOk="0">
                  <a:moveTo>
                    <a:pt x="1" y="0"/>
                  </a:moveTo>
                  <a:lnTo>
                    <a:pt x="57615" y="0"/>
                  </a:lnTo>
                </a:path>
              </a:pathLst>
            </a:custGeom>
            <a:noFill/>
            <a:ln w="33625" cap="rnd"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31" name="Google Shape;131;p2"/>
            <p:cNvSpPr/>
            <p:nvPr/>
          </p:nvSpPr>
          <p:spPr>
            <a:xfrm>
              <a:off x="2206725" y="3849300"/>
              <a:ext cx="656350" cy="757550"/>
            </a:xfrm>
            <a:custGeom>
              <a:avLst/>
              <a:gdLst/>
              <a:ahLst/>
              <a:cxnLst/>
              <a:rect l="l" t="t" r="r" b="b"/>
              <a:pathLst>
                <a:path w="26254" h="30302" extrusionOk="0">
                  <a:moveTo>
                    <a:pt x="13133" y="0"/>
                  </a:moveTo>
                  <a:lnTo>
                    <a:pt x="0" y="7573"/>
                  </a:lnTo>
                  <a:lnTo>
                    <a:pt x="0" y="22729"/>
                  </a:lnTo>
                  <a:lnTo>
                    <a:pt x="13133" y="30302"/>
                  </a:lnTo>
                  <a:lnTo>
                    <a:pt x="26253" y="22729"/>
                  </a:lnTo>
                  <a:lnTo>
                    <a:pt x="26253" y="7573"/>
                  </a:lnTo>
                  <a:lnTo>
                    <a:pt x="13133" y="0"/>
                  </a:ln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32" name="Google Shape;132;p2"/>
            <p:cNvSpPr/>
            <p:nvPr/>
          </p:nvSpPr>
          <p:spPr>
            <a:xfrm>
              <a:off x="2268325" y="3920150"/>
              <a:ext cx="533425" cy="615875"/>
            </a:xfrm>
            <a:custGeom>
              <a:avLst/>
              <a:gdLst/>
              <a:ahLst/>
              <a:cxnLst/>
              <a:rect l="l" t="t" r="r" b="b"/>
              <a:pathLst>
                <a:path w="21337" h="24635" extrusionOk="0">
                  <a:moveTo>
                    <a:pt x="10669" y="0"/>
                  </a:moveTo>
                  <a:lnTo>
                    <a:pt x="1" y="6156"/>
                  </a:lnTo>
                  <a:lnTo>
                    <a:pt x="1" y="18479"/>
                  </a:lnTo>
                  <a:lnTo>
                    <a:pt x="10669" y="24634"/>
                  </a:lnTo>
                  <a:lnTo>
                    <a:pt x="21337" y="18479"/>
                  </a:lnTo>
                  <a:lnTo>
                    <a:pt x="21337" y="6156"/>
                  </a:lnTo>
                  <a:lnTo>
                    <a:pt x="10669" y="0"/>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33" name="Google Shape;133;p2"/>
            <p:cNvSpPr/>
            <p:nvPr/>
          </p:nvSpPr>
          <p:spPr>
            <a:xfrm>
              <a:off x="2384125" y="4044275"/>
              <a:ext cx="298875" cy="300200"/>
            </a:xfrm>
            <a:custGeom>
              <a:avLst/>
              <a:gdLst/>
              <a:ahLst/>
              <a:cxnLst/>
              <a:rect l="l" t="t" r="r" b="b"/>
              <a:pathLst>
                <a:path w="11955" h="12008" extrusionOk="0">
                  <a:moveTo>
                    <a:pt x="5080" y="0"/>
                  </a:moveTo>
                  <a:cubicBezTo>
                    <a:pt x="4833" y="0"/>
                    <a:pt x="4541" y="139"/>
                    <a:pt x="4298" y="452"/>
                  </a:cubicBezTo>
                  <a:cubicBezTo>
                    <a:pt x="4108" y="703"/>
                    <a:pt x="3929" y="1179"/>
                    <a:pt x="3894" y="1476"/>
                  </a:cubicBezTo>
                  <a:cubicBezTo>
                    <a:pt x="3786" y="2405"/>
                    <a:pt x="4382" y="2953"/>
                    <a:pt x="4608" y="3286"/>
                  </a:cubicBezTo>
                  <a:cubicBezTo>
                    <a:pt x="4763" y="3512"/>
                    <a:pt x="4846" y="3929"/>
                    <a:pt x="4691" y="4441"/>
                  </a:cubicBezTo>
                  <a:lnTo>
                    <a:pt x="1096" y="4441"/>
                  </a:lnTo>
                  <a:cubicBezTo>
                    <a:pt x="393" y="4441"/>
                    <a:pt x="0" y="4989"/>
                    <a:pt x="238" y="5656"/>
                  </a:cubicBezTo>
                  <a:lnTo>
                    <a:pt x="2072" y="10728"/>
                  </a:lnTo>
                  <a:cubicBezTo>
                    <a:pt x="2179" y="11013"/>
                    <a:pt x="2513" y="11251"/>
                    <a:pt x="2810" y="11251"/>
                  </a:cubicBezTo>
                  <a:lnTo>
                    <a:pt x="7132" y="11251"/>
                  </a:lnTo>
                  <a:cubicBezTo>
                    <a:pt x="7430" y="11251"/>
                    <a:pt x="7858" y="11430"/>
                    <a:pt x="8073" y="11644"/>
                  </a:cubicBezTo>
                  <a:lnTo>
                    <a:pt x="8275" y="11847"/>
                  </a:lnTo>
                  <a:cubicBezTo>
                    <a:pt x="8382" y="11954"/>
                    <a:pt x="8525" y="12007"/>
                    <a:pt x="8668" y="12007"/>
                  </a:cubicBezTo>
                  <a:cubicBezTo>
                    <a:pt x="8811" y="12007"/>
                    <a:pt x="8954" y="11954"/>
                    <a:pt x="9061" y="11847"/>
                  </a:cubicBezTo>
                  <a:lnTo>
                    <a:pt x="11728" y="9168"/>
                  </a:lnTo>
                  <a:cubicBezTo>
                    <a:pt x="11954" y="8954"/>
                    <a:pt x="11954" y="8596"/>
                    <a:pt x="11728" y="8382"/>
                  </a:cubicBezTo>
                  <a:lnTo>
                    <a:pt x="9371" y="6013"/>
                  </a:lnTo>
                  <a:cubicBezTo>
                    <a:pt x="9144" y="5798"/>
                    <a:pt x="8978" y="5620"/>
                    <a:pt x="8978" y="5608"/>
                  </a:cubicBezTo>
                  <a:cubicBezTo>
                    <a:pt x="8978" y="5608"/>
                    <a:pt x="8013" y="3810"/>
                    <a:pt x="6608" y="2893"/>
                  </a:cubicBezTo>
                  <a:cubicBezTo>
                    <a:pt x="5215" y="1965"/>
                    <a:pt x="5608" y="1298"/>
                    <a:pt x="5608" y="548"/>
                  </a:cubicBezTo>
                  <a:cubicBezTo>
                    <a:pt x="5608" y="203"/>
                    <a:pt x="5377" y="0"/>
                    <a:pt x="508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134" name="Google Shape;134;p2"/>
            <p:cNvSpPr/>
            <p:nvPr/>
          </p:nvSpPr>
          <p:spPr>
            <a:xfrm>
              <a:off x="4261150" y="4092338"/>
              <a:ext cx="1236000" cy="2712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000">
                  <a:solidFill>
                    <a:srgbClr val="FFFFFF"/>
                  </a:solidFill>
                  <a:latin typeface="Times New Roman"/>
                  <a:ea typeface="Times New Roman"/>
                  <a:cs typeface="Times New Roman"/>
                  <a:sym typeface="Times New Roman"/>
                </a:rPr>
                <a:t>Phần 5</a:t>
              </a:r>
              <a:endParaRPr sz="2000">
                <a:solidFill>
                  <a:srgbClr val="FFFFFF"/>
                </a:solidFill>
                <a:latin typeface="Times New Roman"/>
                <a:ea typeface="Times New Roman"/>
                <a:cs typeface="Times New Roman"/>
                <a:sym typeface="Times New Roman"/>
              </a:endParaRPr>
            </a:p>
          </p:txBody>
        </p:sp>
        <p:sp>
          <p:nvSpPr>
            <p:cNvPr id="135" name="Google Shape;135;p2"/>
            <p:cNvSpPr txBox="1"/>
            <p:nvPr/>
          </p:nvSpPr>
          <p:spPr>
            <a:xfrm>
              <a:off x="5613925" y="4077943"/>
              <a:ext cx="2328600" cy="3003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000">
                  <a:solidFill>
                    <a:srgbClr val="434343"/>
                  </a:solidFill>
                  <a:latin typeface="Times New Roman"/>
                  <a:ea typeface="Times New Roman"/>
                  <a:cs typeface="Times New Roman"/>
                  <a:sym typeface="Times New Roman"/>
                </a:rPr>
                <a:t>Kết luận và hướng phát triển</a:t>
              </a:r>
              <a:endParaRPr sz="2000">
                <a:solidFill>
                  <a:srgbClr val="434343"/>
                </a:solidFill>
                <a:latin typeface="Times New Roman"/>
                <a:ea typeface="Times New Roman"/>
                <a:cs typeface="Times New Roman"/>
                <a:sym typeface="Times New Roman"/>
              </a:endParaRPr>
            </a:p>
          </p:txBody>
        </p:sp>
      </p:grpSp>
      <p:sp>
        <p:nvSpPr>
          <p:cNvPr id="2" name="Rectangle 1">
            <a:extLst>
              <a:ext uri="{FF2B5EF4-FFF2-40B4-BE49-F238E27FC236}">
                <a16:creationId xmlns:a16="http://schemas.microsoft.com/office/drawing/2014/main" id="{E953789C-CE80-4F28-AF5D-90E7BFDBBC14}"/>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oogle Shape;93;p1" descr="Viện Kỹ Thuật - Công Nghệ - Đại học Thủ Dầu Một">
            <a:extLst>
              <a:ext uri="{FF2B5EF4-FFF2-40B4-BE49-F238E27FC236}">
                <a16:creationId xmlns:a16="http://schemas.microsoft.com/office/drawing/2014/main" id="{3DBDF746-2655-4EBC-8556-76F9E514FDA2}"/>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2"/>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graphicFrame>
        <p:nvGraphicFramePr>
          <p:cNvPr id="452" name="Google Shape;452;p32"/>
          <p:cNvGraphicFramePr/>
          <p:nvPr/>
        </p:nvGraphicFramePr>
        <p:xfrm>
          <a:off x="516384" y="1864498"/>
          <a:ext cx="11159225" cy="3953915"/>
        </p:xfrm>
        <a:graphic>
          <a:graphicData uri="http://schemas.openxmlformats.org/drawingml/2006/table">
            <a:tbl>
              <a:tblPr firstRow="1" firstCol="1" lastRow="1" lastCol="1" bandRow="1" bandCol="1">
                <a:noFill/>
                <a:tableStyleId>{0C685F6B-9BD1-4C34-A595-1C8289D8572C}</a:tableStyleId>
              </a:tblPr>
              <a:tblGrid>
                <a:gridCol w="3585100">
                  <a:extLst>
                    <a:ext uri="{9D8B030D-6E8A-4147-A177-3AD203B41FA5}">
                      <a16:colId xmlns:a16="http://schemas.microsoft.com/office/drawing/2014/main" val="20000"/>
                    </a:ext>
                  </a:extLst>
                </a:gridCol>
                <a:gridCol w="7574125">
                  <a:extLst>
                    <a:ext uri="{9D8B030D-6E8A-4147-A177-3AD203B41FA5}">
                      <a16:colId xmlns:a16="http://schemas.microsoft.com/office/drawing/2014/main" val="20001"/>
                    </a:ext>
                  </a:extLst>
                </a:gridCol>
              </a:tblGrid>
              <a:tr h="355600">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Hệ điều hành</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Androi 8.0 trở lên</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66875">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Kích thước màn hình yêu cầu</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 720x1520 pixel </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5600">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Dung lượng hệ thống</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101 MB</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Số mô hình</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8 mô hình</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5600">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Các tính năng cơ bản</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Xoay đối tượng, ẩn đối tượng, phóng to thu nhỏ đối tượng và di chuyển đối tượng</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5600">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Tính năng tương tác cao</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latin typeface="Times New Roman"/>
                          <a:ea typeface="Times New Roman"/>
                          <a:cs typeface="Times New Roman"/>
                          <a:sym typeface="Times New Roman"/>
                        </a:rPr>
                        <a:t>Chạm đối tượng</a:t>
                      </a:r>
                      <a:endParaRPr sz="2800">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3BABA4ED-E6C8-41AD-ABBC-FDE17EDD75B1}"/>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 descr="Viện Kỹ Thuật - Công Nghệ - Đại học Thủ Dầu Một">
            <a:extLst>
              <a:ext uri="{FF2B5EF4-FFF2-40B4-BE49-F238E27FC236}">
                <a16:creationId xmlns:a16="http://schemas.microsoft.com/office/drawing/2014/main" id="{ECC72125-F3E1-4001-B6BE-938E8449FBF1}"/>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3"/>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pic>
        <p:nvPicPr>
          <p:cNvPr id="459" name="Google Shape;459;p33" descr="Ảnh có chứa văn bản&#10;&#10;Mô tả được tạo tự động"/>
          <p:cNvPicPr preferRelativeResize="0"/>
          <p:nvPr/>
        </p:nvPicPr>
        <p:blipFill rotWithShape="1">
          <a:blip r:embed="rId3">
            <a:alphaModFix/>
          </a:blip>
          <a:srcRect/>
          <a:stretch/>
        </p:blipFill>
        <p:spPr>
          <a:xfrm>
            <a:off x="3597455" y="3749615"/>
            <a:ext cx="2108050" cy="2971802"/>
          </a:xfrm>
          <a:prstGeom prst="rect">
            <a:avLst/>
          </a:prstGeom>
          <a:noFill/>
          <a:ln>
            <a:noFill/>
          </a:ln>
        </p:spPr>
      </p:pic>
      <p:pic>
        <p:nvPicPr>
          <p:cNvPr id="460" name="Google Shape;460;p33" descr="Ảnh có chứa văn bản&#10;&#10;Mô tả được tạo tự động"/>
          <p:cNvPicPr preferRelativeResize="0"/>
          <p:nvPr/>
        </p:nvPicPr>
        <p:blipFill rotWithShape="1">
          <a:blip r:embed="rId4">
            <a:alphaModFix/>
          </a:blip>
          <a:srcRect/>
          <a:stretch/>
        </p:blipFill>
        <p:spPr>
          <a:xfrm>
            <a:off x="6520104" y="3749615"/>
            <a:ext cx="2108050" cy="2971802"/>
          </a:xfrm>
          <a:prstGeom prst="rect">
            <a:avLst/>
          </a:prstGeom>
          <a:noFill/>
          <a:ln>
            <a:noFill/>
          </a:ln>
        </p:spPr>
      </p:pic>
      <p:pic>
        <p:nvPicPr>
          <p:cNvPr id="461" name="Google Shape;461;p33" descr="Ảnh có chứa văn bản&#10;&#10;Mô tả được tạo tự động"/>
          <p:cNvPicPr preferRelativeResize="0"/>
          <p:nvPr/>
        </p:nvPicPr>
        <p:blipFill rotWithShape="1">
          <a:blip r:embed="rId5">
            <a:alphaModFix/>
          </a:blip>
          <a:srcRect/>
          <a:stretch/>
        </p:blipFill>
        <p:spPr>
          <a:xfrm>
            <a:off x="788004" y="3630030"/>
            <a:ext cx="1994852" cy="3091388"/>
          </a:xfrm>
          <a:prstGeom prst="rect">
            <a:avLst/>
          </a:prstGeom>
          <a:noFill/>
          <a:ln>
            <a:noFill/>
          </a:ln>
        </p:spPr>
      </p:pic>
      <p:pic>
        <p:nvPicPr>
          <p:cNvPr id="462" name="Google Shape;462;p33" descr="Ảnh có chứa văn bản, công cụ&#10;&#10;Mô tả được tạo tự động"/>
          <p:cNvPicPr preferRelativeResize="0"/>
          <p:nvPr/>
        </p:nvPicPr>
        <p:blipFill rotWithShape="1">
          <a:blip r:embed="rId6">
            <a:alphaModFix/>
          </a:blip>
          <a:srcRect/>
          <a:stretch/>
        </p:blipFill>
        <p:spPr>
          <a:xfrm>
            <a:off x="9442754" y="3749615"/>
            <a:ext cx="2108051" cy="2971802"/>
          </a:xfrm>
          <a:prstGeom prst="rect">
            <a:avLst/>
          </a:prstGeom>
          <a:noFill/>
          <a:ln>
            <a:noFill/>
          </a:ln>
        </p:spPr>
      </p:pic>
      <p:pic>
        <p:nvPicPr>
          <p:cNvPr id="463" name="Google Shape;463;p33" descr="Ảnh có chứa văn bản, văn phòng phẩm&#10;&#10;Mô tả được tạo tự động"/>
          <p:cNvPicPr preferRelativeResize="0"/>
          <p:nvPr/>
        </p:nvPicPr>
        <p:blipFill rotWithShape="1">
          <a:blip r:embed="rId7">
            <a:alphaModFix/>
          </a:blip>
          <a:srcRect/>
          <a:stretch/>
        </p:blipFill>
        <p:spPr>
          <a:xfrm>
            <a:off x="9442755" y="1058049"/>
            <a:ext cx="2108051" cy="2571979"/>
          </a:xfrm>
          <a:prstGeom prst="rect">
            <a:avLst/>
          </a:prstGeom>
          <a:noFill/>
          <a:ln>
            <a:noFill/>
          </a:ln>
        </p:spPr>
      </p:pic>
      <p:pic>
        <p:nvPicPr>
          <p:cNvPr id="464" name="Google Shape;464;p33" descr="Ảnh có chứa văn bản&#10;&#10;Mô tả được tạo tự động"/>
          <p:cNvPicPr preferRelativeResize="0"/>
          <p:nvPr/>
        </p:nvPicPr>
        <p:blipFill rotWithShape="1">
          <a:blip r:embed="rId8">
            <a:alphaModFix/>
          </a:blip>
          <a:srcRect/>
          <a:stretch/>
        </p:blipFill>
        <p:spPr>
          <a:xfrm>
            <a:off x="3597455" y="1058050"/>
            <a:ext cx="2108050" cy="2547919"/>
          </a:xfrm>
          <a:prstGeom prst="rect">
            <a:avLst/>
          </a:prstGeom>
          <a:noFill/>
          <a:ln>
            <a:noFill/>
          </a:ln>
        </p:spPr>
      </p:pic>
      <p:pic>
        <p:nvPicPr>
          <p:cNvPr id="465" name="Google Shape;465;p33" descr="Ảnh có chứa văn bản&#10;&#10;Mô tả được tạo tự động"/>
          <p:cNvPicPr preferRelativeResize="0"/>
          <p:nvPr/>
        </p:nvPicPr>
        <p:blipFill rotWithShape="1">
          <a:blip r:embed="rId9">
            <a:alphaModFix/>
          </a:blip>
          <a:srcRect/>
          <a:stretch/>
        </p:blipFill>
        <p:spPr>
          <a:xfrm>
            <a:off x="6520104" y="1058049"/>
            <a:ext cx="2108053" cy="2571980"/>
          </a:xfrm>
          <a:prstGeom prst="rect">
            <a:avLst/>
          </a:prstGeom>
          <a:noFill/>
          <a:ln>
            <a:noFill/>
          </a:ln>
        </p:spPr>
      </p:pic>
      <p:pic>
        <p:nvPicPr>
          <p:cNvPr id="466" name="Google Shape;466;p33" descr="Ảnh có chứa văn bản, vật chứa, thùng&#10;&#10;Mô tả được tạo tự động"/>
          <p:cNvPicPr preferRelativeResize="0"/>
          <p:nvPr/>
        </p:nvPicPr>
        <p:blipFill rotWithShape="1">
          <a:blip r:embed="rId10">
            <a:alphaModFix/>
          </a:blip>
          <a:srcRect/>
          <a:stretch/>
        </p:blipFill>
        <p:spPr>
          <a:xfrm>
            <a:off x="821239" y="1033989"/>
            <a:ext cx="1961617" cy="2571979"/>
          </a:xfrm>
          <a:prstGeom prst="rect">
            <a:avLst/>
          </a:prstGeom>
          <a:noFill/>
          <a:ln>
            <a:noFill/>
          </a:ln>
        </p:spPr>
      </p:pic>
      <p:sp>
        <p:nvSpPr>
          <p:cNvPr id="12" name="Rectangle 11">
            <a:extLst>
              <a:ext uri="{FF2B5EF4-FFF2-40B4-BE49-F238E27FC236}">
                <a16:creationId xmlns:a16="http://schemas.microsoft.com/office/drawing/2014/main" id="{B9161BA2-8963-47C1-9AF2-149C5975BE5C}"/>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93;p1" descr="Viện Kỹ Thuật - Công Nghệ - Đại học Thủ Dầu Một">
            <a:extLst>
              <a:ext uri="{FF2B5EF4-FFF2-40B4-BE49-F238E27FC236}">
                <a16:creationId xmlns:a16="http://schemas.microsoft.com/office/drawing/2014/main" id="{04AC1CF2-F5B0-4EC2-BE0F-65FEDC7B5F02}"/>
              </a:ext>
            </a:extLst>
          </p:cNvPr>
          <p:cNvPicPr preferRelativeResize="0"/>
          <p:nvPr/>
        </p:nvPicPr>
        <p:blipFill rotWithShape="1">
          <a:blip r:embed="rId11">
            <a:alphaModFix/>
          </a:blip>
          <a:srcRect/>
          <a:stretch/>
        </p:blipFill>
        <p:spPr>
          <a:xfrm>
            <a:off x="42141" y="-28281"/>
            <a:ext cx="1041940" cy="1046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pic>
        <p:nvPicPr>
          <p:cNvPr id="473" name="Google Shape;473;p34"/>
          <p:cNvPicPr preferRelativeResize="0"/>
          <p:nvPr/>
        </p:nvPicPr>
        <p:blipFill rotWithShape="1">
          <a:blip r:embed="rId3">
            <a:alphaModFix/>
          </a:blip>
          <a:srcRect/>
          <a:stretch/>
        </p:blipFill>
        <p:spPr>
          <a:xfrm>
            <a:off x="6471743" y="2016342"/>
            <a:ext cx="4762325" cy="4762325"/>
          </a:xfrm>
          <a:prstGeom prst="rect">
            <a:avLst/>
          </a:prstGeom>
          <a:noFill/>
          <a:ln>
            <a:noFill/>
          </a:ln>
        </p:spPr>
      </p:pic>
      <p:sp>
        <p:nvSpPr>
          <p:cNvPr id="474" name="Google Shape;474;p34"/>
          <p:cNvSpPr txBox="1"/>
          <p:nvPr/>
        </p:nvSpPr>
        <p:spPr>
          <a:xfrm>
            <a:off x="7080626" y="1636416"/>
            <a:ext cx="354456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Link </a:t>
            </a:r>
            <a:r>
              <a:rPr lang="en-US" sz="3200" b="1" dirty="0" err="1">
                <a:solidFill>
                  <a:schemeClr val="dk1"/>
                </a:solidFill>
                <a:latin typeface="Times New Roman" panose="02020603050405020304" pitchFamily="18" charset="0"/>
                <a:ea typeface="Calibri"/>
                <a:cs typeface="Times New Roman" panose="02020603050405020304" pitchFamily="18" charset="0"/>
                <a:sym typeface="Calibri"/>
              </a:rPr>
              <a:t>tải</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b="1" dirty="0" err="1">
                <a:solidFill>
                  <a:schemeClr val="dk1"/>
                </a:solidFill>
                <a:latin typeface="Times New Roman" panose="02020603050405020304" pitchFamily="18" charset="0"/>
                <a:ea typeface="Calibri"/>
                <a:cs typeface="Times New Roman" panose="02020603050405020304" pitchFamily="18" charset="0"/>
                <a:sym typeface="Calibri"/>
              </a:rPr>
              <a:t>phần</a:t>
            </a:r>
            <a:r>
              <a:rPr lang="en-US" sz="32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b="1" dirty="0" err="1">
                <a:solidFill>
                  <a:schemeClr val="dk1"/>
                </a:solidFill>
                <a:latin typeface="Times New Roman" panose="02020603050405020304" pitchFamily="18" charset="0"/>
                <a:ea typeface="Calibri"/>
                <a:cs typeface="Times New Roman" panose="02020603050405020304" pitchFamily="18" charset="0"/>
                <a:sym typeface="Calibri"/>
              </a:rPr>
              <a:t>mềm</a:t>
            </a:r>
            <a:endParaRPr dirty="0">
              <a:latin typeface="Times New Roman" panose="02020603050405020304" pitchFamily="18" charset="0"/>
              <a:cs typeface="Times New Roman" panose="02020603050405020304" pitchFamily="18" charset="0"/>
            </a:endParaRPr>
          </a:p>
        </p:txBody>
      </p:sp>
      <p:pic>
        <p:nvPicPr>
          <p:cNvPr id="475" name="Google Shape;475;p34"/>
          <p:cNvPicPr preferRelativeResize="0"/>
          <p:nvPr/>
        </p:nvPicPr>
        <p:blipFill rotWithShape="1">
          <a:blip r:embed="rId4">
            <a:alphaModFix/>
          </a:blip>
          <a:srcRect/>
          <a:stretch/>
        </p:blipFill>
        <p:spPr>
          <a:xfrm>
            <a:off x="1333675" y="1636416"/>
            <a:ext cx="4762325" cy="4762325"/>
          </a:xfrm>
          <a:prstGeom prst="rect">
            <a:avLst/>
          </a:prstGeom>
          <a:noFill/>
          <a:ln>
            <a:noFill/>
          </a:ln>
        </p:spPr>
      </p:pic>
      <p:sp>
        <p:nvSpPr>
          <p:cNvPr id="7" name="Rectangle 6">
            <a:extLst>
              <a:ext uri="{FF2B5EF4-FFF2-40B4-BE49-F238E27FC236}">
                <a16:creationId xmlns:a16="http://schemas.microsoft.com/office/drawing/2014/main" id="{60280821-F92D-440D-9EDE-188480FC3D1B}"/>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3;p1" descr="Viện Kỹ Thuật - Công Nghệ - Đại học Thủ Dầu Một">
            <a:extLst>
              <a:ext uri="{FF2B5EF4-FFF2-40B4-BE49-F238E27FC236}">
                <a16:creationId xmlns:a16="http://schemas.microsoft.com/office/drawing/2014/main" id="{0DF77337-13A8-4264-B741-4CABE63C31BF}"/>
              </a:ext>
            </a:extLst>
          </p:cNvPr>
          <p:cNvPicPr preferRelativeResize="0"/>
          <p:nvPr/>
        </p:nvPicPr>
        <p:blipFill rotWithShape="1">
          <a:blip r:embed="rId5">
            <a:alphaModFix/>
          </a:blip>
          <a:srcRect/>
          <a:stretch/>
        </p:blipFill>
        <p:spPr>
          <a:xfrm>
            <a:off x="42141" y="-28281"/>
            <a:ext cx="1041940" cy="1046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pic>
        <p:nvPicPr>
          <p:cNvPr id="482" name="Google Shape;482;p35" descr="Ảnh có chứa văn bản, trong nhà&#10;&#10;Mô tả được tạo tự động"/>
          <p:cNvPicPr preferRelativeResize="0"/>
          <p:nvPr/>
        </p:nvPicPr>
        <p:blipFill rotWithShape="1">
          <a:blip r:embed="rId3">
            <a:alphaModFix/>
          </a:blip>
          <a:srcRect/>
          <a:stretch/>
        </p:blipFill>
        <p:spPr>
          <a:xfrm>
            <a:off x="922688" y="1110778"/>
            <a:ext cx="10258095" cy="4859098"/>
          </a:xfrm>
          <a:prstGeom prst="rect">
            <a:avLst/>
          </a:prstGeom>
          <a:noFill/>
          <a:ln>
            <a:noFill/>
          </a:ln>
        </p:spPr>
      </p:pic>
      <p:sp>
        <p:nvSpPr>
          <p:cNvPr id="483" name="Google Shape;483;p35"/>
          <p:cNvSpPr txBox="1"/>
          <p:nvPr/>
        </p:nvSpPr>
        <p:spPr>
          <a:xfrm>
            <a:off x="5129048" y="5969876"/>
            <a:ext cx="184537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rgbClr val="FF0000"/>
                </a:solidFill>
                <a:latin typeface="Calibri"/>
                <a:ea typeface="Calibri"/>
                <a:cs typeface="Calibri"/>
                <a:sym typeface="Calibri"/>
              </a:rPr>
              <a:t>DEMO</a:t>
            </a:r>
            <a:endParaRPr/>
          </a:p>
        </p:txBody>
      </p:sp>
      <p:sp>
        <p:nvSpPr>
          <p:cNvPr id="6" name="Rectangle 5">
            <a:extLst>
              <a:ext uri="{FF2B5EF4-FFF2-40B4-BE49-F238E27FC236}">
                <a16:creationId xmlns:a16="http://schemas.microsoft.com/office/drawing/2014/main" id="{68158E70-BC78-46E9-9674-C57F9EF0B342}"/>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784B5B5B-45AE-4D06-B1B9-AB88822376DA}"/>
              </a:ext>
            </a:extLst>
          </p:cNvPr>
          <p:cNvPicPr preferRelativeResize="0"/>
          <p:nvPr/>
        </p:nvPicPr>
        <p:blipFill rotWithShape="1">
          <a:blip r:embed="rId4">
            <a:alphaModFix/>
          </a:blip>
          <a:srcRect/>
          <a:stretch/>
        </p:blipFill>
        <p:spPr>
          <a:xfrm>
            <a:off x="42141" y="-28281"/>
            <a:ext cx="1041940" cy="104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pic>
        <p:nvPicPr>
          <p:cNvPr id="489" name="Google Shape;489;p36" descr="fast time – A Good Way To Think"/>
          <p:cNvPicPr preferRelativeResize="0"/>
          <p:nvPr/>
        </p:nvPicPr>
        <p:blipFill rotWithShape="1">
          <a:blip r:embed="rId3">
            <a:alphaModFix/>
          </a:blip>
          <a:srcRect/>
          <a:stretch/>
        </p:blipFill>
        <p:spPr>
          <a:xfrm>
            <a:off x="809874" y="1497049"/>
            <a:ext cx="3939383" cy="2192923"/>
          </a:xfrm>
          <a:prstGeom prst="rect">
            <a:avLst/>
          </a:prstGeom>
          <a:noFill/>
          <a:ln>
            <a:noFill/>
          </a:ln>
        </p:spPr>
      </p:pic>
      <p:pic>
        <p:nvPicPr>
          <p:cNvPr id="490" name="Google Shape;490;p36" descr="Four Soft Skills Everyone Needs at Work - IEEE Innovation at Work"/>
          <p:cNvPicPr preferRelativeResize="0"/>
          <p:nvPr/>
        </p:nvPicPr>
        <p:blipFill rotWithShape="1">
          <a:blip r:embed="rId4">
            <a:alphaModFix/>
          </a:blip>
          <a:srcRect/>
          <a:stretch/>
        </p:blipFill>
        <p:spPr>
          <a:xfrm>
            <a:off x="7519388" y="1497049"/>
            <a:ext cx="3295376" cy="2192923"/>
          </a:xfrm>
          <a:prstGeom prst="rect">
            <a:avLst/>
          </a:prstGeom>
          <a:noFill/>
          <a:ln>
            <a:noFill/>
          </a:ln>
        </p:spPr>
      </p:pic>
      <p:pic>
        <p:nvPicPr>
          <p:cNvPr id="491" name="Google Shape;491;p36" descr="What is the Difference Between Knowledge and Skills? - Avatar Management  Services"/>
          <p:cNvPicPr preferRelativeResize="0"/>
          <p:nvPr/>
        </p:nvPicPr>
        <p:blipFill rotWithShape="1">
          <a:blip r:embed="rId5">
            <a:alphaModFix/>
          </a:blip>
          <a:srcRect/>
          <a:stretch/>
        </p:blipFill>
        <p:spPr>
          <a:xfrm>
            <a:off x="7519388" y="3982849"/>
            <a:ext cx="3295376" cy="2199801"/>
          </a:xfrm>
          <a:prstGeom prst="rect">
            <a:avLst/>
          </a:prstGeom>
          <a:noFill/>
          <a:ln>
            <a:noFill/>
          </a:ln>
        </p:spPr>
      </p:pic>
      <p:pic>
        <p:nvPicPr>
          <p:cNvPr id="492" name="Google Shape;492;p36" descr="Có nên du học những ngành đang thiếu nhân lực tại Úc? » Tư vấn Du học  Canada, Úc, Pháp, Đức Chuyên nghiệp - Uy tín - Eduviet Global"/>
          <p:cNvPicPr preferRelativeResize="0"/>
          <p:nvPr/>
        </p:nvPicPr>
        <p:blipFill rotWithShape="1">
          <a:blip r:embed="rId6">
            <a:alphaModFix/>
          </a:blip>
          <a:srcRect/>
          <a:stretch/>
        </p:blipFill>
        <p:spPr>
          <a:xfrm>
            <a:off x="1581336" y="3982849"/>
            <a:ext cx="3001814" cy="2199802"/>
          </a:xfrm>
          <a:prstGeom prst="rect">
            <a:avLst/>
          </a:prstGeom>
          <a:noFill/>
          <a:ln>
            <a:noFill/>
          </a:ln>
        </p:spPr>
      </p:pic>
      <p:sp>
        <p:nvSpPr>
          <p:cNvPr id="8" name="Rectangle 7">
            <a:extLst>
              <a:ext uri="{FF2B5EF4-FFF2-40B4-BE49-F238E27FC236}">
                <a16:creationId xmlns:a16="http://schemas.microsoft.com/office/drawing/2014/main" id="{A9991908-598E-4D50-9A05-562E67909AB0}"/>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93;p1" descr="Viện Kỹ Thuật - Công Nghệ - Đại học Thủ Dầu Một">
            <a:extLst>
              <a:ext uri="{FF2B5EF4-FFF2-40B4-BE49-F238E27FC236}">
                <a16:creationId xmlns:a16="http://schemas.microsoft.com/office/drawing/2014/main" id="{E04386C5-5BB5-4B46-9CBD-010232CE5AEE}"/>
              </a:ext>
            </a:extLst>
          </p:cNvPr>
          <p:cNvPicPr preferRelativeResize="0"/>
          <p:nvPr/>
        </p:nvPicPr>
        <p:blipFill rotWithShape="1">
          <a:blip r:embed="rId7">
            <a:alphaModFix/>
          </a:blip>
          <a:srcRect/>
          <a:stretch/>
        </p:blipFill>
        <p:spPr>
          <a:xfrm>
            <a:off x="42141" y="-28281"/>
            <a:ext cx="1041940" cy="1046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pic>
        <p:nvPicPr>
          <p:cNvPr id="498" name="Google Shape;498;p37" descr="fast time – A Good Way To Think"/>
          <p:cNvPicPr preferRelativeResize="0"/>
          <p:nvPr/>
        </p:nvPicPr>
        <p:blipFill rotWithShape="1">
          <a:blip r:embed="rId3">
            <a:alphaModFix/>
          </a:blip>
          <a:srcRect/>
          <a:stretch/>
        </p:blipFill>
        <p:spPr>
          <a:xfrm>
            <a:off x="525789" y="2193607"/>
            <a:ext cx="2621345" cy="1459215"/>
          </a:xfrm>
          <a:prstGeom prst="rect">
            <a:avLst/>
          </a:prstGeom>
          <a:noFill/>
          <a:ln>
            <a:noFill/>
          </a:ln>
        </p:spPr>
      </p:pic>
      <p:pic>
        <p:nvPicPr>
          <p:cNvPr id="499" name="Google Shape;499;p37" descr="Four Soft Skills Everyone Needs at Work - IEEE Innovation at Work"/>
          <p:cNvPicPr preferRelativeResize="0"/>
          <p:nvPr/>
        </p:nvPicPr>
        <p:blipFill rotWithShape="1">
          <a:blip r:embed="rId4">
            <a:alphaModFix/>
          </a:blip>
          <a:srcRect/>
          <a:stretch/>
        </p:blipFill>
        <p:spPr>
          <a:xfrm>
            <a:off x="3647110" y="2296039"/>
            <a:ext cx="2294688" cy="1527011"/>
          </a:xfrm>
          <a:prstGeom prst="rect">
            <a:avLst/>
          </a:prstGeom>
          <a:noFill/>
          <a:ln>
            <a:noFill/>
          </a:ln>
        </p:spPr>
      </p:pic>
      <p:pic>
        <p:nvPicPr>
          <p:cNvPr id="500" name="Google Shape;500;p37" descr="What is the Difference Between Knowledge and Skills? - Avatar Management  Services"/>
          <p:cNvPicPr preferRelativeResize="0"/>
          <p:nvPr/>
        </p:nvPicPr>
        <p:blipFill rotWithShape="1">
          <a:blip r:embed="rId5">
            <a:alphaModFix/>
          </a:blip>
          <a:srcRect/>
          <a:stretch/>
        </p:blipFill>
        <p:spPr>
          <a:xfrm>
            <a:off x="3647110" y="4159838"/>
            <a:ext cx="2294688" cy="1531800"/>
          </a:xfrm>
          <a:prstGeom prst="rect">
            <a:avLst/>
          </a:prstGeom>
          <a:noFill/>
          <a:ln>
            <a:noFill/>
          </a:ln>
        </p:spPr>
      </p:pic>
      <p:pic>
        <p:nvPicPr>
          <p:cNvPr id="501" name="Google Shape;501;p37" descr="Có nên du học những ngành đang thiếu nhân lực tại Úc? » Tư vấn Du học  Canada, Úc, Pháp, Đức Chuyên nghiệp - Uy tín - Eduviet Global"/>
          <p:cNvPicPr preferRelativeResize="0"/>
          <p:nvPr/>
        </p:nvPicPr>
        <p:blipFill rotWithShape="1">
          <a:blip r:embed="rId6">
            <a:alphaModFix/>
          </a:blip>
          <a:srcRect/>
          <a:stretch/>
        </p:blipFill>
        <p:spPr>
          <a:xfrm>
            <a:off x="889774" y="4159838"/>
            <a:ext cx="2337260" cy="1544382"/>
          </a:xfrm>
          <a:prstGeom prst="rect">
            <a:avLst/>
          </a:prstGeom>
          <a:noFill/>
          <a:ln>
            <a:noFill/>
          </a:ln>
        </p:spPr>
      </p:pic>
      <p:pic>
        <p:nvPicPr>
          <p:cNvPr id="502" name="Google Shape;502;p37" descr="4 hạn chế trong đầu tư tùy chọn nhị phân - Chia sẻ kiến thức tài chính và  tăng thu nhập"/>
          <p:cNvPicPr preferRelativeResize="0"/>
          <p:nvPr/>
        </p:nvPicPr>
        <p:blipFill rotWithShape="1">
          <a:blip r:embed="rId7">
            <a:alphaModFix/>
          </a:blip>
          <a:srcRect/>
          <a:stretch/>
        </p:blipFill>
        <p:spPr>
          <a:xfrm>
            <a:off x="7786966" y="2621374"/>
            <a:ext cx="4160200" cy="2768424"/>
          </a:xfrm>
          <a:prstGeom prst="rect">
            <a:avLst/>
          </a:prstGeom>
          <a:noFill/>
          <a:ln>
            <a:noFill/>
          </a:ln>
        </p:spPr>
      </p:pic>
      <p:sp>
        <p:nvSpPr>
          <p:cNvPr id="503" name="Google Shape;503;p37"/>
          <p:cNvSpPr/>
          <p:nvPr/>
        </p:nvSpPr>
        <p:spPr>
          <a:xfrm>
            <a:off x="6361874" y="3354471"/>
            <a:ext cx="1876604" cy="1174428"/>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BBA5DD97-8859-4E4A-9073-B393B84C9867}"/>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93;p1" descr="Viện Kỹ Thuật - Công Nghệ - Đại học Thủ Dầu Một">
            <a:extLst>
              <a:ext uri="{FF2B5EF4-FFF2-40B4-BE49-F238E27FC236}">
                <a16:creationId xmlns:a16="http://schemas.microsoft.com/office/drawing/2014/main" id="{4863284C-6DFB-49F8-9FAD-97E853AEC0F4}"/>
              </a:ext>
            </a:extLst>
          </p:cNvPr>
          <p:cNvPicPr preferRelativeResize="0"/>
          <p:nvPr/>
        </p:nvPicPr>
        <p:blipFill rotWithShape="1">
          <a:blip r:embed="rId8">
            <a:alphaModFix/>
          </a:blip>
          <a:srcRect/>
          <a:stretch/>
        </p:blipFill>
        <p:spPr>
          <a:xfrm>
            <a:off x="42141" y="-28281"/>
            <a:ext cx="1041940" cy="104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8"/>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Times New Roman"/>
                <a:ea typeface="Times New Roman"/>
                <a:cs typeface="Times New Roman"/>
                <a:sym typeface="Times New Roman"/>
              </a:rPr>
              <a:t>5. KẾT LUẬN VÀ HƯỚNG PHÁT TRIỂN</a:t>
            </a:r>
            <a:endParaRPr sz="4400">
              <a:solidFill>
                <a:schemeClr val="lt1"/>
              </a:solidFill>
              <a:latin typeface="Times New Roman"/>
              <a:ea typeface="Times New Roman"/>
              <a:cs typeface="Times New Roman"/>
              <a:sym typeface="Times New Roman"/>
            </a:endParaRPr>
          </a:p>
        </p:txBody>
      </p:sp>
      <p:sp>
        <p:nvSpPr>
          <p:cNvPr id="509" name="Google Shape;509;p38"/>
          <p:cNvSpPr/>
          <p:nvPr/>
        </p:nvSpPr>
        <p:spPr>
          <a:xfrm>
            <a:off x="1944706" y="3870151"/>
            <a:ext cx="1049" cy="8136"/>
          </a:xfrm>
          <a:custGeom>
            <a:avLst/>
            <a:gdLst/>
            <a:ahLst/>
            <a:cxnLst/>
            <a:rect l="l" t="t" r="r" b="b"/>
            <a:pathLst>
              <a:path w="37" h="287" extrusionOk="0">
                <a:moveTo>
                  <a:pt x="36" y="0"/>
                </a:moveTo>
                <a:cubicBezTo>
                  <a:pt x="24" y="84"/>
                  <a:pt x="24" y="155"/>
                  <a:pt x="1" y="274"/>
                </a:cubicBezTo>
                <a:cubicBezTo>
                  <a:pt x="12" y="274"/>
                  <a:pt x="12" y="274"/>
                  <a:pt x="12" y="286"/>
                </a:cubicBezTo>
                <a:cubicBezTo>
                  <a:pt x="24" y="191"/>
                  <a:pt x="36" y="96"/>
                  <a:pt x="3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10" name="Google Shape;510;p38"/>
          <p:cNvSpPr/>
          <p:nvPr/>
        </p:nvSpPr>
        <p:spPr>
          <a:xfrm>
            <a:off x="1945047" y="3877920"/>
            <a:ext cx="28" cy="28"/>
          </a:xfrm>
          <a:custGeom>
            <a:avLst/>
            <a:gdLst/>
            <a:ahLst/>
            <a:cxnLst/>
            <a:rect l="l" t="t" r="r" b="b"/>
            <a:pathLst>
              <a:path w="1" h="1" extrusionOk="0">
                <a:moveTo>
                  <a:pt x="0" y="0"/>
                </a:moveTo>
                <a:lnTo>
                  <a:pt x="0" y="0"/>
                </a:lnTo>
                <a:close/>
              </a:path>
            </a:pathLst>
          </a:custGeom>
          <a:solidFill>
            <a:srgbClr val="5EB2F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511" name="Google Shape;511;p38"/>
          <p:cNvGrpSpPr/>
          <p:nvPr/>
        </p:nvGrpSpPr>
        <p:grpSpPr>
          <a:xfrm>
            <a:off x="2381531" y="4720644"/>
            <a:ext cx="1142121" cy="1051866"/>
            <a:chOff x="4555771" y="3554221"/>
            <a:chExt cx="1142121" cy="1051866"/>
          </a:xfrm>
        </p:grpSpPr>
        <p:sp>
          <p:nvSpPr>
            <p:cNvPr id="512" name="Google Shape;512;p38"/>
            <p:cNvSpPr/>
            <p:nvPr/>
          </p:nvSpPr>
          <p:spPr>
            <a:xfrm>
              <a:off x="4555771" y="3554221"/>
              <a:ext cx="1142121" cy="1051866"/>
            </a:xfrm>
            <a:custGeom>
              <a:avLst/>
              <a:gdLst/>
              <a:ahLst/>
              <a:cxnLst/>
              <a:rect l="l" t="t" r="r" b="b"/>
              <a:pathLst>
                <a:path w="37672" h="34695" extrusionOk="0">
                  <a:moveTo>
                    <a:pt x="10621" y="0"/>
                  </a:moveTo>
                  <a:cubicBezTo>
                    <a:pt x="10621" y="0"/>
                    <a:pt x="10621" y="12"/>
                    <a:pt x="10621" y="12"/>
                  </a:cubicBezTo>
                  <a:cubicBezTo>
                    <a:pt x="10704" y="60"/>
                    <a:pt x="10740" y="83"/>
                    <a:pt x="10823" y="131"/>
                  </a:cubicBezTo>
                  <a:cubicBezTo>
                    <a:pt x="10716" y="5167"/>
                    <a:pt x="11193" y="10156"/>
                    <a:pt x="11871" y="15145"/>
                  </a:cubicBezTo>
                  <a:cubicBezTo>
                    <a:pt x="8275" y="18121"/>
                    <a:pt x="4227" y="20574"/>
                    <a:pt x="1" y="22538"/>
                  </a:cubicBezTo>
                  <a:cubicBezTo>
                    <a:pt x="8573" y="28896"/>
                    <a:pt x="17646" y="32718"/>
                    <a:pt x="28123" y="34695"/>
                  </a:cubicBezTo>
                  <a:cubicBezTo>
                    <a:pt x="31826" y="30051"/>
                    <a:pt x="34934" y="25265"/>
                    <a:pt x="37672" y="19991"/>
                  </a:cubicBezTo>
                  <a:cubicBezTo>
                    <a:pt x="34755" y="15228"/>
                    <a:pt x="32159" y="10370"/>
                    <a:pt x="30207" y="5132"/>
                  </a:cubicBezTo>
                  <a:cubicBezTo>
                    <a:pt x="22956" y="4941"/>
                    <a:pt x="17015" y="3417"/>
                    <a:pt x="10621" y="0"/>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13" name="Google Shape;513;p38"/>
            <p:cNvSpPr txBox="1"/>
            <p:nvPr/>
          </p:nvSpPr>
          <p:spPr>
            <a:xfrm>
              <a:off x="4880525" y="3884725"/>
              <a:ext cx="678900" cy="481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3500"/>
                <a:buFont typeface="Times New Roman"/>
                <a:buNone/>
              </a:pPr>
              <a:r>
                <a:rPr lang="en-US" sz="3500">
                  <a:solidFill>
                    <a:srgbClr val="FFFFFF"/>
                  </a:solidFill>
                  <a:latin typeface="Times New Roman"/>
                  <a:ea typeface="Times New Roman"/>
                  <a:cs typeface="Times New Roman"/>
                  <a:sym typeface="Times New Roman"/>
                </a:rPr>
                <a:t>01</a:t>
              </a:r>
              <a:endParaRPr sz="3500">
                <a:solidFill>
                  <a:srgbClr val="FFFFFF"/>
                </a:solidFill>
                <a:latin typeface="Times New Roman"/>
                <a:ea typeface="Times New Roman"/>
                <a:cs typeface="Times New Roman"/>
                <a:sym typeface="Times New Roman"/>
              </a:endParaRPr>
            </a:p>
          </p:txBody>
        </p:sp>
      </p:grpSp>
      <p:grpSp>
        <p:nvGrpSpPr>
          <p:cNvPr id="514" name="Google Shape;514;p38"/>
          <p:cNvGrpSpPr/>
          <p:nvPr/>
        </p:nvGrpSpPr>
        <p:grpSpPr>
          <a:xfrm>
            <a:off x="1855255" y="4325003"/>
            <a:ext cx="886211" cy="1078970"/>
            <a:chOff x="4029495" y="3158580"/>
            <a:chExt cx="886211" cy="1078970"/>
          </a:xfrm>
        </p:grpSpPr>
        <p:sp>
          <p:nvSpPr>
            <p:cNvPr id="515" name="Google Shape;515;p38"/>
            <p:cNvSpPr/>
            <p:nvPr/>
          </p:nvSpPr>
          <p:spPr>
            <a:xfrm>
              <a:off x="4029495" y="3158580"/>
              <a:ext cx="886211" cy="1078970"/>
            </a:xfrm>
            <a:custGeom>
              <a:avLst/>
              <a:gdLst/>
              <a:ahLst/>
              <a:cxnLst/>
              <a:rect l="l" t="t" r="r" b="b"/>
              <a:pathLst>
                <a:path w="29231" h="35589" extrusionOk="0">
                  <a:moveTo>
                    <a:pt x="14550" y="1"/>
                  </a:moveTo>
                  <a:cubicBezTo>
                    <a:pt x="13097" y="4251"/>
                    <a:pt x="12026" y="8645"/>
                    <a:pt x="11192" y="13050"/>
                  </a:cubicBezTo>
                  <a:cubicBezTo>
                    <a:pt x="8585" y="13600"/>
                    <a:pt x="5917" y="13880"/>
                    <a:pt x="3250" y="13880"/>
                  </a:cubicBezTo>
                  <a:cubicBezTo>
                    <a:pt x="2165" y="13880"/>
                    <a:pt x="1081" y="13833"/>
                    <a:pt x="0" y="13741"/>
                  </a:cubicBezTo>
                  <a:lnTo>
                    <a:pt x="0" y="13741"/>
                  </a:lnTo>
                  <a:cubicBezTo>
                    <a:pt x="4370" y="22325"/>
                    <a:pt x="9954" y="29397"/>
                    <a:pt x="17360" y="35588"/>
                  </a:cubicBezTo>
                  <a:cubicBezTo>
                    <a:pt x="21586" y="33624"/>
                    <a:pt x="25634" y="31171"/>
                    <a:pt x="29230" y="28195"/>
                  </a:cubicBezTo>
                  <a:cubicBezTo>
                    <a:pt x="28552" y="23206"/>
                    <a:pt x="28075" y="18217"/>
                    <a:pt x="28194" y="13181"/>
                  </a:cubicBezTo>
                  <a:cubicBezTo>
                    <a:pt x="22586" y="9573"/>
                    <a:pt x="18395" y="5466"/>
                    <a:pt x="14550" y="1"/>
                  </a:cubicBezTo>
                  <a:close/>
                </a:path>
              </a:pathLst>
            </a:custGeom>
            <a:solidFill>
              <a:srgbClr val="5EB2FC"/>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16" name="Google Shape;516;p38"/>
            <p:cNvSpPr txBox="1"/>
            <p:nvPr/>
          </p:nvSpPr>
          <p:spPr>
            <a:xfrm>
              <a:off x="4201625" y="3505725"/>
              <a:ext cx="678900" cy="481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3000"/>
                <a:buFont typeface="Times New Roman"/>
                <a:buNone/>
              </a:pPr>
              <a:r>
                <a:rPr lang="en-US" sz="3000">
                  <a:solidFill>
                    <a:srgbClr val="FFFFFF"/>
                  </a:solidFill>
                  <a:latin typeface="Times New Roman"/>
                  <a:ea typeface="Times New Roman"/>
                  <a:cs typeface="Times New Roman"/>
                  <a:sym typeface="Times New Roman"/>
                </a:rPr>
                <a:t>02</a:t>
              </a:r>
              <a:endParaRPr sz="3000">
                <a:solidFill>
                  <a:srgbClr val="FFFFFF"/>
                </a:solidFill>
                <a:latin typeface="Times New Roman"/>
                <a:ea typeface="Times New Roman"/>
                <a:cs typeface="Times New Roman"/>
                <a:sym typeface="Times New Roman"/>
              </a:endParaRPr>
            </a:p>
          </p:txBody>
        </p:sp>
      </p:grpSp>
      <p:grpSp>
        <p:nvGrpSpPr>
          <p:cNvPr id="517" name="Google Shape;517;p38"/>
          <p:cNvGrpSpPr/>
          <p:nvPr/>
        </p:nvGrpSpPr>
        <p:grpSpPr>
          <a:xfrm>
            <a:off x="1637460" y="3637740"/>
            <a:ext cx="678900" cy="1108074"/>
            <a:chOff x="3811700" y="2471317"/>
            <a:chExt cx="678900" cy="1108074"/>
          </a:xfrm>
        </p:grpSpPr>
        <p:sp>
          <p:nvSpPr>
            <p:cNvPr id="518" name="Google Shape;518;p38"/>
            <p:cNvSpPr/>
            <p:nvPr/>
          </p:nvSpPr>
          <p:spPr>
            <a:xfrm>
              <a:off x="3831675" y="2471317"/>
              <a:ext cx="638941" cy="1108074"/>
            </a:xfrm>
            <a:custGeom>
              <a:avLst/>
              <a:gdLst/>
              <a:ahLst/>
              <a:cxnLst/>
              <a:rect l="l" t="t" r="r" b="b"/>
              <a:pathLst>
                <a:path w="21075" h="36549" extrusionOk="0">
                  <a:moveTo>
                    <a:pt x="14252" y="0"/>
                  </a:moveTo>
                  <a:cubicBezTo>
                    <a:pt x="11883" y="2917"/>
                    <a:pt x="9776" y="5989"/>
                    <a:pt x="7716" y="9132"/>
                  </a:cubicBezTo>
                  <a:cubicBezTo>
                    <a:pt x="5287" y="7811"/>
                    <a:pt x="2787" y="5739"/>
                    <a:pt x="1048" y="3572"/>
                  </a:cubicBezTo>
                  <a:lnTo>
                    <a:pt x="1048" y="3572"/>
                  </a:lnTo>
                  <a:cubicBezTo>
                    <a:pt x="1" y="15145"/>
                    <a:pt x="1846" y="25742"/>
                    <a:pt x="6525" y="36410"/>
                  </a:cubicBezTo>
                  <a:cubicBezTo>
                    <a:pt x="7606" y="36502"/>
                    <a:pt x="8690" y="36549"/>
                    <a:pt x="9775" y="36549"/>
                  </a:cubicBezTo>
                  <a:cubicBezTo>
                    <a:pt x="12442" y="36549"/>
                    <a:pt x="15110" y="36269"/>
                    <a:pt x="17717" y="35719"/>
                  </a:cubicBezTo>
                  <a:cubicBezTo>
                    <a:pt x="18527" y="31397"/>
                    <a:pt x="19575" y="27099"/>
                    <a:pt x="20991" y="22920"/>
                  </a:cubicBezTo>
                  <a:cubicBezTo>
                    <a:pt x="21027" y="22836"/>
                    <a:pt x="21051" y="22753"/>
                    <a:pt x="21075" y="22670"/>
                  </a:cubicBezTo>
                  <a:cubicBezTo>
                    <a:pt x="16848" y="15478"/>
                    <a:pt x="14705" y="8335"/>
                    <a:pt x="14252" y="0"/>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19" name="Google Shape;519;p38"/>
            <p:cNvSpPr txBox="1"/>
            <p:nvPr/>
          </p:nvSpPr>
          <p:spPr>
            <a:xfrm>
              <a:off x="3811700" y="2823588"/>
              <a:ext cx="678900" cy="481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2500"/>
                <a:buFont typeface="Times New Roman"/>
                <a:buNone/>
              </a:pPr>
              <a:r>
                <a:rPr lang="en-US" sz="2500">
                  <a:solidFill>
                    <a:srgbClr val="FFFFFF"/>
                  </a:solidFill>
                  <a:latin typeface="Times New Roman"/>
                  <a:ea typeface="Times New Roman"/>
                  <a:cs typeface="Times New Roman"/>
                  <a:sym typeface="Times New Roman"/>
                </a:rPr>
                <a:t>03</a:t>
              </a:r>
              <a:endParaRPr sz="2500">
                <a:solidFill>
                  <a:srgbClr val="FFFFFF"/>
                </a:solidFill>
                <a:latin typeface="Times New Roman"/>
                <a:ea typeface="Times New Roman"/>
                <a:cs typeface="Times New Roman"/>
                <a:sym typeface="Times New Roman"/>
              </a:endParaRPr>
            </a:p>
          </p:txBody>
        </p:sp>
      </p:grpSp>
      <p:grpSp>
        <p:nvGrpSpPr>
          <p:cNvPr id="520" name="Google Shape;520;p38"/>
          <p:cNvGrpSpPr/>
          <p:nvPr/>
        </p:nvGrpSpPr>
        <p:grpSpPr>
          <a:xfrm>
            <a:off x="1597260" y="2609348"/>
            <a:ext cx="852886" cy="1305290"/>
            <a:chOff x="3771500" y="1442925"/>
            <a:chExt cx="852886" cy="1305290"/>
          </a:xfrm>
        </p:grpSpPr>
        <p:sp>
          <p:nvSpPr>
            <p:cNvPr id="521" name="Google Shape;521;p38"/>
            <p:cNvSpPr/>
            <p:nvPr/>
          </p:nvSpPr>
          <p:spPr>
            <a:xfrm>
              <a:off x="3863447" y="1442925"/>
              <a:ext cx="760939" cy="1305290"/>
            </a:xfrm>
            <a:custGeom>
              <a:avLst/>
              <a:gdLst/>
              <a:ahLst/>
              <a:cxnLst/>
              <a:rect l="l" t="t" r="r" b="b"/>
              <a:pathLst>
                <a:path w="25099" h="43054" extrusionOk="0">
                  <a:moveTo>
                    <a:pt x="21801" y="1"/>
                  </a:moveTo>
                  <a:cubicBezTo>
                    <a:pt x="9645" y="9871"/>
                    <a:pt x="2370" y="21991"/>
                    <a:pt x="0" y="37481"/>
                  </a:cubicBezTo>
                  <a:cubicBezTo>
                    <a:pt x="1727" y="39648"/>
                    <a:pt x="4227" y="41732"/>
                    <a:pt x="6668" y="43053"/>
                  </a:cubicBezTo>
                  <a:cubicBezTo>
                    <a:pt x="8728" y="39910"/>
                    <a:pt x="10835" y="36838"/>
                    <a:pt x="13204" y="33921"/>
                  </a:cubicBezTo>
                  <a:cubicBezTo>
                    <a:pt x="13490" y="22134"/>
                    <a:pt x="17550" y="12562"/>
                    <a:pt x="25099" y="3572"/>
                  </a:cubicBezTo>
                  <a:cubicBezTo>
                    <a:pt x="23777" y="2144"/>
                    <a:pt x="23122" y="1429"/>
                    <a:pt x="21801" y="1"/>
                  </a:cubicBezTo>
                  <a:close/>
                </a:path>
              </a:pathLst>
            </a:custGeom>
            <a:solidFill>
              <a:srgbClr val="4949E7"/>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22" name="Google Shape;522;p38"/>
            <p:cNvSpPr txBox="1"/>
            <p:nvPr/>
          </p:nvSpPr>
          <p:spPr>
            <a:xfrm>
              <a:off x="3771500" y="2010225"/>
              <a:ext cx="678900" cy="481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2000"/>
                <a:buFont typeface="Times New Roman"/>
                <a:buNone/>
              </a:pPr>
              <a:r>
                <a:rPr lang="en-US" sz="2000">
                  <a:solidFill>
                    <a:srgbClr val="FFFFFF"/>
                  </a:solidFill>
                  <a:latin typeface="Times New Roman"/>
                  <a:ea typeface="Times New Roman"/>
                  <a:cs typeface="Times New Roman"/>
                  <a:sym typeface="Times New Roman"/>
                </a:rPr>
                <a:t>04</a:t>
              </a:r>
              <a:endParaRPr sz="2000">
                <a:solidFill>
                  <a:srgbClr val="FFFFFF"/>
                </a:solidFill>
                <a:latin typeface="Times New Roman"/>
                <a:ea typeface="Times New Roman"/>
                <a:cs typeface="Times New Roman"/>
                <a:sym typeface="Times New Roman"/>
              </a:endParaRPr>
            </a:p>
          </p:txBody>
        </p:sp>
      </p:grpSp>
      <p:grpSp>
        <p:nvGrpSpPr>
          <p:cNvPr id="523" name="Google Shape;523;p38"/>
          <p:cNvGrpSpPr/>
          <p:nvPr/>
        </p:nvGrpSpPr>
        <p:grpSpPr>
          <a:xfrm>
            <a:off x="4018581" y="1609239"/>
            <a:ext cx="2950896" cy="1881182"/>
            <a:chOff x="5313817" y="482191"/>
            <a:chExt cx="2434637" cy="1013539"/>
          </a:xfrm>
        </p:grpSpPr>
        <p:sp>
          <p:nvSpPr>
            <p:cNvPr id="524" name="Google Shape;524;p38"/>
            <p:cNvSpPr txBox="1"/>
            <p:nvPr/>
          </p:nvSpPr>
          <p:spPr>
            <a:xfrm>
              <a:off x="5313817" y="962930"/>
              <a:ext cx="2434637" cy="53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Tăng số lượng mô hình và thêm các tính năng tương tác cao như lắp ráp chi tiết, animation, …</a:t>
              </a:r>
              <a:endParaRPr sz="1800">
                <a:solidFill>
                  <a:srgbClr val="434343"/>
                </a:solidFill>
                <a:latin typeface="Times New Roman"/>
                <a:ea typeface="Times New Roman"/>
                <a:cs typeface="Times New Roman"/>
                <a:sym typeface="Times New Roman"/>
              </a:endParaRPr>
            </a:p>
          </p:txBody>
        </p:sp>
        <p:sp>
          <p:nvSpPr>
            <p:cNvPr id="525" name="Google Shape;525;p38"/>
            <p:cNvSpPr/>
            <p:nvPr/>
          </p:nvSpPr>
          <p:spPr>
            <a:xfrm>
              <a:off x="5382252" y="482191"/>
              <a:ext cx="1852042" cy="492658"/>
            </a:xfrm>
            <a:prstGeom prst="roundRect">
              <a:avLst>
                <a:gd name="adj" fmla="val 50000"/>
              </a:avLst>
            </a:prstGeom>
            <a:solidFill>
              <a:srgbClr val="FCBD24"/>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700">
                  <a:solidFill>
                    <a:srgbClr val="FFFFFF"/>
                  </a:solidFill>
                  <a:latin typeface="Times New Roman"/>
                  <a:ea typeface="Times New Roman"/>
                  <a:cs typeface="Times New Roman"/>
                  <a:sym typeface="Times New Roman"/>
                </a:rPr>
                <a:t>Thêm mô hình và tinh năng </a:t>
              </a:r>
              <a:endParaRPr sz="1800">
                <a:solidFill>
                  <a:srgbClr val="FFFFFF"/>
                </a:solidFill>
                <a:latin typeface="Times New Roman"/>
                <a:ea typeface="Times New Roman"/>
                <a:cs typeface="Times New Roman"/>
                <a:sym typeface="Times New Roman"/>
              </a:endParaRPr>
            </a:p>
          </p:txBody>
        </p:sp>
      </p:grpSp>
      <p:grpSp>
        <p:nvGrpSpPr>
          <p:cNvPr id="526" name="Google Shape;526;p38"/>
          <p:cNvGrpSpPr/>
          <p:nvPr/>
        </p:nvGrpSpPr>
        <p:grpSpPr>
          <a:xfrm>
            <a:off x="7536670" y="1609241"/>
            <a:ext cx="2822374" cy="1864418"/>
            <a:chOff x="5382252" y="1545870"/>
            <a:chExt cx="2328600" cy="1004507"/>
          </a:xfrm>
        </p:grpSpPr>
        <p:sp>
          <p:nvSpPr>
            <p:cNvPr id="527" name="Google Shape;527;p38"/>
            <p:cNvSpPr txBox="1"/>
            <p:nvPr/>
          </p:nvSpPr>
          <p:spPr>
            <a:xfrm>
              <a:off x="5382252" y="2017577"/>
              <a:ext cx="2328600" cy="53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Không sử dụng công nghệ Vuforia mà thay vào đó là tự tạo code xử lý ảnh riêng biệt</a:t>
              </a:r>
              <a:endParaRPr sz="1800">
                <a:solidFill>
                  <a:srgbClr val="434343"/>
                </a:solidFill>
                <a:latin typeface="Times New Roman"/>
                <a:ea typeface="Times New Roman"/>
                <a:cs typeface="Times New Roman"/>
                <a:sym typeface="Times New Roman"/>
              </a:endParaRPr>
            </a:p>
          </p:txBody>
        </p:sp>
        <p:sp>
          <p:nvSpPr>
            <p:cNvPr id="528" name="Google Shape;528;p38"/>
            <p:cNvSpPr/>
            <p:nvPr/>
          </p:nvSpPr>
          <p:spPr>
            <a:xfrm>
              <a:off x="5382252" y="1545870"/>
              <a:ext cx="1703340" cy="492657"/>
            </a:xfrm>
            <a:prstGeom prst="roundRect">
              <a:avLst>
                <a:gd name="adj" fmla="val 50000"/>
              </a:avLst>
            </a:prstGeom>
            <a:solidFill>
              <a:srgbClr val="5EB2FC"/>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1700"/>
                <a:buFont typeface="Times New Roman"/>
                <a:buNone/>
              </a:pPr>
              <a:r>
                <a:rPr lang="en-US" sz="1700">
                  <a:solidFill>
                    <a:srgbClr val="FFFFFF"/>
                  </a:solidFill>
                  <a:latin typeface="Times New Roman"/>
                  <a:ea typeface="Times New Roman"/>
                  <a:cs typeface="Times New Roman"/>
                  <a:sym typeface="Times New Roman"/>
                </a:rPr>
                <a:t>Nâng cao xử lý ảnh</a:t>
              </a:r>
              <a:endParaRPr sz="1800">
                <a:solidFill>
                  <a:srgbClr val="FFFFFF"/>
                </a:solidFill>
                <a:latin typeface="Times New Roman"/>
                <a:ea typeface="Times New Roman"/>
                <a:cs typeface="Times New Roman"/>
                <a:sym typeface="Times New Roman"/>
              </a:endParaRPr>
            </a:p>
          </p:txBody>
        </p:sp>
      </p:grpSp>
      <p:grpSp>
        <p:nvGrpSpPr>
          <p:cNvPr id="529" name="Google Shape;529;p38"/>
          <p:cNvGrpSpPr/>
          <p:nvPr/>
        </p:nvGrpSpPr>
        <p:grpSpPr>
          <a:xfrm>
            <a:off x="7619979" y="3990013"/>
            <a:ext cx="2822375" cy="1782497"/>
            <a:chOff x="5542013" y="2400101"/>
            <a:chExt cx="2328600" cy="960370"/>
          </a:xfrm>
        </p:grpSpPr>
        <p:sp>
          <p:nvSpPr>
            <p:cNvPr id="530" name="Google Shape;530;p38"/>
            <p:cNvSpPr txBox="1"/>
            <p:nvPr/>
          </p:nvSpPr>
          <p:spPr>
            <a:xfrm>
              <a:off x="5542013" y="2827671"/>
              <a:ext cx="2328600" cy="53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34343"/>
                </a:buClr>
                <a:buSzPts val="1800"/>
                <a:buFont typeface="Times New Roman"/>
                <a:buNone/>
              </a:pPr>
              <a:r>
                <a:rPr lang="en-US" sz="1800" dirty="0" err="1">
                  <a:solidFill>
                    <a:srgbClr val="434343"/>
                  </a:solidFill>
                  <a:latin typeface="Times New Roman"/>
                  <a:ea typeface="Times New Roman"/>
                  <a:cs typeface="Times New Roman"/>
                  <a:sym typeface="Times New Roman"/>
                </a:rPr>
                <a:t>Tăng</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sự</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đắm</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chìm</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tương</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tác</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cho</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hệ</a:t>
              </a:r>
              <a:r>
                <a:rPr lang="en-US" sz="1800" dirty="0">
                  <a:solidFill>
                    <a:srgbClr val="434343"/>
                  </a:solidFill>
                  <a:latin typeface="Times New Roman"/>
                  <a:ea typeface="Times New Roman"/>
                  <a:cs typeface="Times New Roman"/>
                  <a:sym typeface="Times New Roman"/>
                </a:rPr>
                <a:t> </a:t>
              </a:r>
              <a:r>
                <a:rPr lang="en-US" sz="1800" dirty="0" err="1">
                  <a:solidFill>
                    <a:srgbClr val="434343"/>
                  </a:solidFill>
                  <a:latin typeface="Times New Roman"/>
                  <a:ea typeface="Times New Roman"/>
                  <a:cs typeface="Times New Roman"/>
                  <a:sym typeface="Times New Roman"/>
                </a:rPr>
                <a:t>thống</a:t>
              </a:r>
              <a:r>
                <a:rPr lang="en-US" sz="1800" dirty="0">
                  <a:solidFill>
                    <a:srgbClr val="434343"/>
                  </a:solidFill>
                  <a:latin typeface="Times New Roman"/>
                  <a:ea typeface="Times New Roman"/>
                  <a:cs typeface="Times New Roman"/>
                  <a:sym typeface="Times New Roman"/>
                </a:rPr>
                <a:t>.</a:t>
              </a:r>
              <a:endParaRPr sz="1800" dirty="0">
                <a:solidFill>
                  <a:srgbClr val="434343"/>
                </a:solidFill>
                <a:latin typeface="Times New Roman"/>
                <a:ea typeface="Times New Roman"/>
                <a:cs typeface="Times New Roman"/>
                <a:sym typeface="Times New Roman"/>
              </a:endParaRPr>
            </a:p>
          </p:txBody>
        </p:sp>
        <p:sp>
          <p:nvSpPr>
            <p:cNvPr id="531" name="Google Shape;531;p38"/>
            <p:cNvSpPr/>
            <p:nvPr/>
          </p:nvSpPr>
          <p:spPr>
            <a:xfrm>
              <a:off x="5542013" y="2400101"/>
              <a:ext cx="1634605" cy="435650"/>
            </a:xfrm>
            <a:prstGeom prst="roundRect">
              <a:avLst>
                <a:gd name="adj" fmla="val 50000"/>
              </a:avLst>
            </a:prstGeom>
            <a:solidFill>
              <a:srgbClr val="4949E7"/>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1800"/>
                <a:buFont typeface="Times New Roman"/>
                <a:buNone/>
              </a:pPr>
              <a:r>
                <a:rPr lang="en-US" sz="1800">
                  <a:solidFill>
                    <a:srgbClr val="FFFFFF"/>
                  </a:solidFill>
                  <a:latin typeface="Times New Roman"/>
                  <a:ea typeface="Times New Roman"/>
                  <a:cs typeface="Times New Roman"/>
                  <a:sym typeface="Times New Roman"/>
                </a:rPr>
                <a:t>Kết hợp VR</a:t>
              </a:r>
              <a:endParaRPr sz="1800">
                <a:solidFill>
                  <a:srgbClr val="FFFFFF"/>
                </a:solidFill>
                <a:latin typeface="Times New Roman"/>
                <a:ea typeface="Times New Roman"/>
                <a:cs typeface="Times New Roman"/>
                <a:sym typeface="Times New Roman"/>
              </a:endParaRPr>
            </a:p>
          </p:txBody>
        </p:sp>
      </p:grpSp>
      <p:grpSp>
        <p:nvGrpSpPr>
          <p:cNvPr id="532" name="Google Shape;532;p38"/>
          <p:cNvGrpSpPr/>
          <p:nvPr/>
        </p:nvGrpSpPr>
        <p:grpSpPr>
          <a:xfrm>
            <a:off x="4101527" y="3990012"/>
            <a:ext cx="2822375" cy="1871827"/>
            <a:chOff x="5463249" y="3282196"/>
            <a:chExt cx="2328600" cy="1008499"/>
          </a:xfrm>
        </p:grpSpPr>
        <p:sp>
          <p:nvSpPr>
            <p:cNvPr id="533" name="Google Shape;533;p38"/>
            <p:cNvSpPr txBox="1"/>
            <p:nvPr/>
          </p:nvSpPr>
          <p:spPr>
            <a:xfrm>
              <a:off x="5463249" y="3757895"/>
              <a:ext cx="2328600" cy="53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434343"/>
                </a:buClr>
                <a:buSzPts val="1800"/>
                <a:buFont typeface="Times New Roman"/>
                <a:buNone/>
              </a:pPr>
              <a:r>
                <a:rPr lang="en-US" sz="1800">
                  <a:solidFill>
                    <a:srgbClr val="434343"/>
                  </a:solidFill>
                  <a:latin typeface="Times New Roman"/>
                  <a:ea typeface="Times New Roman"/>
                  <a:cs typeface="Times New Roman"/>
                  <a:sym typeface="Times New Roman"/>
                </a:rPr>
                <a:t>Sử dụng AI vào hệ thống như tạo mô hình 3D từ 2D</a:t>
              </a:r>
              <a:endParaRPr sz="1800">
                <a:solidFill>
                  <a:srgbClr val="434343"/>
                </a:solidFill>
                <a:latin typeface="Times New Roman"/>
                <a:ea typeface="Times New Roman"/>
                <a:cs typeface="Times New Roman"/>
                <a:sym typeface="Times New Roman"/>
              </a:endParaRPr>
            </a:p>
          </p:txBody>
        </p:sp>
        <p:sp>
          <p:nvSpPr>
            <p:cNvPr id="534" name="Google Shape;534;p38"/>
            <p:cNvSpPr/>
            <p:nvPr/>
          </p:nvSpPr>
          <p:spPr>
            <a:xfrm>
              <a:off x="5463249" y="3282196"/>
              <a:ext cx="1780780" cy="464841"/>
            </a:xfrm>
            <a:prstGeom prst="roundRect">
              <a:avLst>
                <a:gd name="adj" fmla="val 50000"/>
              </a:avLst>
            </a:prstGeom>
            <a:solidFill>
              <a:srgbClr val="69E78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1700"/>
                <a:buFont typeface="Times New Roman"/>
                <a:buNone/>
              </a:pPr>
              <a:r>
                <a:rPr lang="en-US" sz="1700">
                  <a:solidFill>
                    <a:srgbClr val="FFFFFF"/>
                  </a:solidFill>
                  <a:latin typeface="Times New Roman"/>
                  <a:ea typeface="Times New Roman"/>
                  <a:cs typeface="Times New Roman"/>
                  <a:sym typeface="Times New Roman"/>
                </a:rPr>
                <a:t>Sử dụng AI</a:t>
              </a:r>
              <a:endParaRPr sz="1800">
                <a:solidFill>
                  <a:srgbClr val="FFFFFF"/>
                </a:solidFill>
                <a:latin typeface="Times New Roman"/>
                <a:ea typeface="Times New Roman"/>
                <a:cs typeface="Times New Roman"/>
                <a:sym typeface="Times New Roman"/>
              </a:endParaRPr>
            </a:p>
          </p:txBody>
        </p:sp>
      </p:grpSp>
      <p:grpSp>
        <p:nvGrpSpPr>
          <p:cNvPr id="535" name="Google Shape;535;p38"/>
          <p:cNvGrpSpPr/>
          <p:nvPr/>
        </p:nvGrpSpPr>
        <p:grpSpPr>
          <a:xfrm>
            <a:off x="1913885" y="1703088"/>
            <a:ext cx="1199679" cy="1352022"/>
            <a:chOff x="5066658" y="536650"/>
            <a:chExt cx="1461954" cy="1647602"/>
          </a:xfrm>
        </p:grpSpPr>
        <p:sp>
          <p:nvSpPr>
            <p:cNvPr id="536" name="Google Shape;536;p38"/>
            <p:cNvSpPr/>
            <p:nvPr/>
          </p:nvSpPr>
          <p:spPr>
            <a:xfrm>
              <a:off x="5302962" y="634546"/>
              <a:ext cx="1195605" cy="1389348"/>
            </a:xfrm>
            <a:custGeom>
              <a:avLst/>
              <a:gdLst/>
              <a:ahLst/>
              <a:cxnLst/>
              <a:rect l="l" t="t" r="r" b="b"/>
              <a:pathLst>
                <a:path w="42173" h="49007" extrusionOk="0">
                  <a:moveTo>
                    <a:pt x="27587" y="0"/>
                  </a:moveTo>
                  <a:lnTo>
                    <a:pt x="27587" y="0"/>
                  </a:lnTo>
                  <a:cubicBezTo>
                    <a:pt x="23646" y="1774"/>
                    <a:pt x="19276" y="4477"/>
                    <a:pt x="15073" y="8573"/>
                  </a:cubicBezTo>
                  <a:cubicBezTo>
                    <a:pt x="14359" y="9251"/>
                    <a:pt x="13669" y="9978"/>
                    <a:pt x="12978" y="10752"/>
                  </a:cubicBezTo>
                  <a:cubicBezTo>
                    <a:pt x="10847" y="13109"/>
                    <a:pt x="9073" y="15490"/>
                    <a:pt x="7584" y="17824"/>
                  </a:cubicBezTo>
                  <a:cubicBezTo>
                    <a:pt x="5739" y="20717"/>
                    <a:pt x="4346" y="23539"/>
                    <a:pt x="3286" y="26158"/>
                  </a:cubicBezTo>
                  <a:cubicBezTo>
                    <a:pt x="24" y="34219"/>
                    <a:pt x="0" y="40291"/>
                    <a:pt x="0" y="40291"/>
                  </a:cubicBezTo>
                  <a:lnTo>
                    <a:pt x="11811" y="49006"/>
                  </a:lnTo>
                  <a:cubicBezTo>
                    <a:pt x="11811" y="49006"/>
                    <a:pt x="18252" y="46982"/>
                    <a:pt x="25468" y="40755"/>
                  </a:cubicBezTo>
                  <a:cubicBezTo>
                    <a:pt x="27646" y="38886"/>
                    <a:pt x="29885" y="36624"/>
                    <a:pt x="32040" y="33921"/>
                  </a:cubicBezTo>
                  <a:cubicBezTo>
                    <a:pt x="33492" y="32123"/>
                    <a:pt x="34897" y="30111"/>
                    <a:pt x="36219" y="27897"/>
                  </a:cubicBezTo>
                  <a:cubicBezTo>
                    <a:pt x="37076" y="26444"/>
                    <a:pt x="37826" y="25003"/>
                    <a:pt x="38481" y="23587"/>
                  </a:cubicBezTo>
                  <a:cubicBezTo>
                    <a:pt x="40612" y="18979"/>
                    <a:pt x="41696" y="14597"/>
                    <a:pt x="42172" y="10764"/>
                  </a:cubicBezTo>
                  <a:lnTo>
                    <a:pt x="42172" y="10764"/>
                  </a:lnTo>
                  <a:cubicBezTo>
                    <a:pt x="42130" y="10790"/>
                    <a:pt x="41506" y="11133"/>
                    <a:pt x="40310" y="11133"/>
                  </a:cubicBezTo>
                  <a:cubicBezTo>
                    <a:pt x="38810" y="11133"/>
                    <a:pt x="36409" y="10594"/>
                    <a:pt x="33123" y="8216"/>
                  </a:cubicBezTo>
                  <a:cubicBezTo>
                    <a:pt x="33052" y="8168"/>
                    <a:pt x="32980" y="8120"/>
                    <a:pt x="32909" y="8061"/>
                  </a:cubicBezTo>
                  <a:cubicBezTo>
                    <a:pt x="29551" y="5584"/>
                    <a:pt x="28278" y="3417"/>
                    <a:pt x="27801" y="1941"/>
                  </a:cubicBezTo>
                  <a:cubicBezTo>
                    <a:pt x="27432" y="762"/>
                    <a:pt x="27575" y="48"/>
                    <a:pt x="275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37" name="Google Shape;537;p38"/>
            <p:cNvSpPr/>
            <p:nvPr/>
          </p:nvSpPr>
          <p:spPr>
            <a:xfrm>
              <a:off x="5456538" y="2010410"/>
              <a:ext cx="134719" cy="173842"/>
            </a:xfrm>
            <a:custGeom>
              <a:avLst/>
              <a:gdLst/>
              <a:ahLst/>
              <a:cxnLst/>
              <a:rect l="l" t="t" r="r" b="b"/>
              <a:pathLst>
                <a:path w="4752" h="6132" extrusionOk="0">
                  <a:moveTo>
                    <a:pt x="3084" y="0"/>
                  </a:moveTo>
                  <a:lnTo>
                    <a:pt x="1" y="4751"/>
                  </a:lnTo>
                  <a:lnTo>
                    <a:pt x="1870" y="6132"/>
                  </a:lnTo>
                  <a:lnTo>
                    <a:pt x="4751" y="1226"/>
                  </a:lnTo>
                  <a:lnTo>
                    <a:pt x="3084" y="0"/>
                  </a:lnTo>
                  <a:close/>
                </a:path>
              </a:pathLst>
            </a:custGeom>
            <a:solidFill>
              <a:srgbClr val="EB7D1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38" name="Google Shape;538;p38"/>
            <p:cNvSpPr/>
            <p:nvPr/>
          </p:nvSpPr>
          <p:spPr>
            <a:xfrm>
              <a:off x="5348522" y="1936471"/>
              <a:ext cx="148554" cy="173530"/>
            </a:xfrm>
            <a:custGeom>
              <a:avLst/>
              <a:gdLst/>
              <a:ahLst/>
              <a:cxnLst/>
              <a:rect l="l" t="t" r="r" b="b"/>
              <a:pathLst>
                <a:path w="5240" h="6121" extrusionOk="0">
                  <a:moveTo>
                    <a:pt x="3358" y="1"/>
                  </a:moveTo>
                  <a:lnTo>
                    <a:pt x="1" y="4549"/>
                  </a:lnTo>
                  <a:lnTo>
                    <a:pt x="2120" y="6120"/>
                  </a:lnTo>
                  <a:lnTo>
                    <a:pt x="5239" y="1382"/>
                  </a:lnTo>
                  <a:lnTo>
                    <a:pt x="3358" y="1"/>
                  </a:lnTo>
                  <a:close/>
                </a:path>
              </a:pathLst>
            </a:custGeom>
            <a:solidFill>
              <a:srgbClr val="EB7D1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39" name="Google Shape;539;p38"/>
            <p:cNvSpPr/>
            <p:nvPr/>
          </p:nvSpPr>
          <p:spPr>
            <a:xfrm>
              <a:off x="5240845" y="1862560"/>
              <a:ext cx="149886" cy="158675"/>
            </a:xfrm>
            <a:custGeom>
              <a:avLst/>
              <a:gdLst/>
              <a:ahLst/>
              <a:cxnLst/>
              <a:rect l="l" t="t" r="r" b="b"/>
              <a:pathLst>
                <a:path w="5287" h="5597" extrusionOk="0">
                  <a:moveTo>
                    <a:pt x="3632" y="0"/>
                  </a:moveTo>
                  <a:lnTo>
                    <a:pt x="0" y="4358"/>
                  </a:lnTo>
                  <a:lnTo>
                    <a:pt x="1679" y="5596"/>
                  </a:lnTo>
                  <a:lnTo>
                    <a:pt x="5287" y="1226"/>
                  </a:lnTo>
                  <a:lnTo>
                    <a:pt x="3632" y="0"/>
                  </a:lnTo>
                  <a:close/>
                </a:path>
              </a:pathLst>
            </a:custGeom>
            <a:solidFill>
              <a:srgbClr val="EB7D1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0" name="Google Shape;540;p38"/>
            <p:cNvSpPr/>
            <p:nvPr/>
          </p:nvSpPr>
          <p:spPr>
            <a:xfrm>
              <a:off x="5408597" y="1975623"/>
              <a:ext cx="135400" cy="169476"/>
            </a:xfrm>
            <a:custGeom>
              <a:avLst/>
              <a:gdLst/>
              <a:ahLst/>
              <a:cxnLst/>
              <a:rect l="l" t="t" r="r" b="b"/>
              <a:pathLst>
                <a:path w="4776" h="5978" extrusionOk="0">
                  <a:moveTo>
                    <a:pt x="3120" y="1"/>
                  </a:moveTo>
                  <a:lnTo>
                    <a:pt x="1" y="4739"/>
                  </a:lnTo>
                  <a:lnTo>
                    <a:pt x="1692" y="5978"/>
                  </a:lnTo>
                  <a:lnTo>
                    <a:pt x="4775" y="1227"/>
                  </a:lnTo>
                  <a:lnTo>
                    <a:pt x="312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1" name="Google Shape;541;p38"/>
            <p:cNvSpPr/>
            <p:nvPr/>
          </p:nvSpPr>
          <p:spPr>
            <a:xfrm>
              <a:off x="5288446" y="1897318"/>
              <a:ext cx="155301" cy="168115"/>
            </a:xfrm>
            <a:custGeom>
              <a:avLst/>
              <a:gdLst/>
              <a:ahLst/>
              <a:cxnLst/>
              <a:rect l="l" t="t" r="r" b="b"/>
              <a:pathLst>
                <a:path w="5478" h="5930" extrusionOk="0">
                  <a:moveTo>
                    <a:pt x="3608" y="0"/>
                  </a:moveTo>
                  <a:lnTo>
                    <a:pt x="0" y="4370"/>
                  </a:lnTo>
                  <a:lnTo>
                    <a:pt x="2120" y="5930"/>
                  </a:lnTo>
                  <a:lnTo>
                    <a:pt x="5477" y="1382"/>
                  </a:lnTo>
                  <a:lnTo>
                    <a:pt x="360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2" name="Google Shape;542;p38"/>
            <p:cNvSpPr/>
            <p:nvPr/>
          </p:nvSpPr>
          <p:spPr>
            <a:xfrm>
              <a:off x="5187517" y="1827434"/>
              <a:ext cx="156294" cy="158675"/>
            </a:xfrm>
            <a:custGeom>
              <a:avLst/>
              <a:gdLst/>
              <a:ahLst/>
              <a:cxnLst/>
              <a:rect l="l" t="t" r="r" b="b"/>
              <a:pathLst>
                <a:path w="5513" h="5597" extrusionOk="0">
                  <a:moveTo>
                    <a:pt x="3834" y="1"/>
                  </a:moveTo>
                  <a:lnTo>
                    <a:pt x="0" y="4204"/>
                  </a:lnTo>
                  <a:lnTo>
                    <a:pt x="1881" y="5597"/>
                  </a:lnTo>
                  <a:lnTo>
                    <a:pt x="5513" y="1239"/>
                  </a:lnTo>
                  <a:lnTo>
                    <a:pt x="3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3" name="Google Shape;543;p38"/>
            <p:cNvSpPr/>
            <p:nvPr/>
          </p:nvSpPr>
          <p:spPr>
            <a:xfrm>
              <a:off x="5775513" y="877143"/>
              <a:ext cx="566433" cy="499952"/>
            </a:xfrm>
            <a:custGeom>
              <a:avLst/>
              <a:gdLst/>
              <a:ahLst/>
              <a:cxnLst/>
              <a:rect l="l" t="t" r="r" b="b"/>
              <a:pathLst>
                <a:path w="19980" h="17635" extrusionOk="0">
                  <a:moveTo>
                    <a:pt x="10004" y="2067"/>
                  </a:moveTo>
                  <a:cubicBezTo>
                    <a:pt x="11395" y="2067"/>
                    <a:pt x="12798" y="2496"/>
                    <a:pt x="14003" y="3385"/>
                  </a:cubicBezTo>
                  <a:cubicBezTo>
                    <a:pt x="14134" y="3480"/>
                    <a:pt x="14253" y="3576"/>
                    <a:pt x="14372" y="3671"/>
                  </a:cubicBezTo>
                  <a:cubicBezTo>
                    <a:pt x="15193" y="4385"/>
                    <a:pt x="15824" y="5255"/>
                    <a:pt x="16217" y="6207"/>
                  </a:cubicBezTo>
                  <a:cubicBezTo>
                    <a:pt x="17110" y="8326"/>
                    <a:pt x="16884" y="10839"/>
                    <a:pt x="15420" y="12827"/>
                  </a:cubicBezTo>
                  <a:cubicBezTo>
                    <a:pt x="14102" y="14619"/>
                    <a:pt x="12064" y="15568"/>
                    <a:pt x="9998" y="15568"/>
                  </a:cubicBezTo>
                  <a:cubicBezTo>
                    <a:pt x="9059" y="15568"/>
                    <a:pt x="8114" y="15372"/>
                    <a:pt x="7228" y="14970"/>
                  </a:cubicBezTo>
                  <a:cubicBezTo>
                    <a:pt x="6799" y="14779"/>
                    <a:pt x="6383" y="14541"/>
                    <a:pt x="5990" y="14244"/>
                  </a:cubicBezTo>
                  <a:cubicBezTo>
                    <a:pt x="4406" y="13077"/>
                    <a:pt x="3478" y="11351"/>
                    <a:pt x="3287" y="9541"/>
                  </a:cubicBezTo>
                  <a:cubicBezTo>
                    <a:pt x="3108" y="7922"/>
                    <a:pt x="3513" y="6231"/>
                    <a:pt x="4561" y="4814"/>
                  </a:cubicBezTo>
                  <a:cubicBezTo>
                    <a:pt x="5886" y="3019"/>
                    <a:pt x="7932" y="2067"/>
                    <a:pt x="10004" y="2067"/>
                  </a:cubicBezTo>
                  <a:close/>
                  <a:moveTo>
                    <a:pt x="10000" y="0"/>
                  </a:moveTo>
                  <a:cubicBezTo>
                    <a:pt x="7295" y="0"/>
                    <a:pt x="4624" y="1238"/>
                    <a:pt x="2894" y="3588"/>
                  </a:cubicBezTo>
                  <a:cubicBezTo>
                    <a:pt x="1" y="7505"/>
                    <a:pt x="834" y="13017"/>
                    <a:pt x="4752" y="15911"/>
                  </a:cubicBezTo>
                  <a:cubicBezTo>
                    <a:pt x="6331" y="17074"/>
                    <a:pt x="8168" y="17635"/>
                    <a:pt x="9986" y="17635"/>
                  </a:cubicBezTo>
                  <a:cubicBezTo>
                    <a:pt x="12691" y="17635"/>
                    <a:pt x="15357" y="16395"/>
                    <a:pt x="17086" y="14053"/>
                  </a:cubicBezTo>
                  <a:cubicBezTo>
                    <a:pt x="19980" y="10136"/>
                    <a:pt x="19146" y="4612"/>
                    <a:pt x="15229" y="1718"/>
                  </a:cubicBezTo>
                  <a:cubicBezTo>
                    <a:pt x="13654" y="560"/>
                    <a:pt x="11819" y="0"/>
                    <a:pt x="100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544" name="Google Shape;544;p38"/>
            <p:cNvGrpSpPr/>
            <p:nvPr/>
          </p:nvGrpSpPr>
          <p:grpSpPr>
            <a:xfrm>
              <a:off x="5732307" y="1303227"/>
              <a:ext cx="784814" cy="788527"/>
              <a:chOff x="5732307" y="1303227"/>
              <a:chExt cx="784814" cy="788527"/>
            </a:xfrm>
          </p:grpSpPr>
          <p:sp>
            <p:nvSpPr>
              <p:cNvPr id="545" name="Google Shape;545;p38"/>
              <p:cNvSpPr/>
              <p:nvPr/>
            </p:nvSpPr>
            <p:spPr>
              <a:xfrm>
                <a:off x="5775201" y="1303227"/>
                <a:ext cx="741920" cy="788527"/>
              </a:xfrm>
              <a:custGeom>
                <a:avLst/>
                <a:gdLst/>
                <a:ahLst/>
                <a:cxnLst/>
                <a:rect l="l" t="t" r="r" b="b"/>
                <a:pathLst>
                  <a:path w="26170" h="27814" extrusionOk="0">
                    <a:moveTo>
                      <a:pt x="21824" y="1"/>
                    </a:moveTo>
                    <a:cubicBezTo>
                      <a:pt x="21169" y="1417"/>
                      <a:pt x="20419" y="2858"/>
                      <a:pt x="19562" y="4311"/>
                    </a:cubicBezTo>
                    <a:cubicBezTo>
                      <a:pt x="18240" y="6525"/>
                      <a:pt x="16835" y="8537"/>
                      <a:pt x="15383" y="10335"/>
                    </a:cubicBezTo>
                    <a:lnTo>
                      <a:pt x="15478" y="10407"/>
                    </a:lnTo>
                    <a:cubicBezTo>
                      <a:pt x="15478" y="10407"/>
                      <a:pt x="15169" y="24123"/>
                      <a:pt x="0" y="27516"/>
                    </a:cubicBezTo>
                    <a:cubicBezTo>
                      <a:pt x="313" y="27688"/>
                      <a:pt x="1017" y="27814"/>
                      <a:pt x="2006" y="27814"/>
                    </a:cubicBezTo>
                    <a:cubicBezTo>
                      <a:pt x="5797" y="27814"/>
                      <a:pt x="13780" y="25969"/>
                      <a:pt x="20003" y="17848"/>
                    </a:cubicBezTo>
                    <a:cubicBezTo>
                      <a:pt x="26170" y="9787"/>
                      <a:pt x="23324" y="2668"/>
                      <a:pt x="2182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6" name="Google Shape;546;p38"/>
              <p:cNvSpPr/>
              <p:nvPr/>
            </p:nvSpPr>
            <p:spPr>
              <a:xfrm>
                <a:off x="5732307" y="1596233"/>
                <a:ext cx="481723" cy="487081"/>
              </a:xfrm>
              <a:custGeom>
                <a:avLst/>
                <a:gdLst/>
                <a:ahLst/>
                <a:cxnLst/>
                <a:rect l="l" t="t" r="r" b="b"/>
                <a:pathLst>
                  <a:path w="16992" h="17181" extrusionOk="0">
                    <a:moveTo>
                      <a:pt x="16896" y="0"/>
                    </a:moveTo>
                    <a:cubicBezTo>
                      <a:pt x="14741" y="2703"/>
                      <a:pt x="12502" y="4965"/>
                      <a:pt x="10324" y="6834"/>
                    </a:cubicBezTo>
                    <a:cubicBezTo>
                      <a:pt x="11514" y="14776"/>
                      <a:pt x="1" y="16359"/>
                      <a:pt x="1513" y="17181"/>
                    </a:cubicBezTo>
                    <a:cubicBezTo>
                      <a:pt x="16682" y="13788"/>
                      <a:pt x="16991" y="72"/>
                      <a:pt x="16991" y="72"/>
                    </a:cubicBezTo>
                    <a:lnTo>
                      <a:pt x="16896"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sp>
          <p:nvSpPr>
            <p:cNvPr id="547" name="Google Shape;547;p38"/>
            <p:cNvSpPr/>
            <p:nvPr/>
          </p:nvSpPr>
          <p:spPr>
            <a:xfrm>
              <a:off x="5276284" y="1776799"/>
              <a:ext cx="360527" cy="282564"/>
            </a:xfrm>
            <a:custGeom>
              <a:avLst/>
              <a:gdLst/>
              <a:ahLst/>
              <a:cxnLst/>
              <a:rect l="l" t="t" r="r" b="b"/>
              <a:pathLst>
                <a:path w="12717" h="9967" extrusionOk="0">
                  <a:moveTo>
                    <a:pt x="941" y="1"/>
                  </a:moveTo>
                  <a:lnTo>
                    <a:pt x="1" y="1275"/>
                  </a:lnTo>
                  <a:lnTo>
                    <a:pt x="703" y="1787"/>
                  </a:lnTo>
                  <a:lnTo>
                    <a:pt x="2382" y="3025"/>
                  </a:lnTo>
                  <a:lnTo>
                    <a:pt x="4037" y="4251"/>
                  </a:lnTo>
                  <a:lnTo>
                    <a:pt x="5906" y="5633"/>
                  </a:lnTo>
                  <a:lnTo>
                    <a:pt x="7787" y="7014"/>
                  </a:lnTo>
                  <a:lnTo>
                    <a:pt x="9442" y="8240"/>
                  </a:lnTo>
                  <a:lnTo>
                    <a:pt x="11109" y="9466"/>
                  </a:lnTo>
                  <a:lnTo>
                    <a:pt x="11776" y="9966"/>
                  </a:lnTo>
                  <a:lnTo>
                    <a:pt x="12716" y="8693"/>
                  </a:lnTo>
                  <a:lnTo>
                    <a:pt x="9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48" name="Google Shape;548;p38"/>
            <p:cNvSpPr/>
            <p:nvPr/>
          </p:nvSpPr>
          <p:spPr>
            <a:xfrm>
              <a:off x="5522369" y="1375324"/>
              <a:ext cx="378416" cy="424088"/>
            </a:xfrm>
            <a:custGeom>
              <a:avLst/>
              <a:gdLst/>
              <a:ahLst/>
              <a:cxnLst/>
              <a:rect l="l" t="t" r="r" b="b"/>
              <a:pathLst>
                <a:path w="13348" h="14959" extrusionOk="0">
                  <a:moveTo>
                    <a:pt x="10176" y="1"/>
                  </a:moveTo>
                  <a:cubicBezTo>
                    <a:pt x="9316" y="1"/>
                    <a:pt x="8466" y="396"/>
                    <a:pt x="7918" y="1137"/>
                  </a:cubicBezTo>
                  <a:cubicBezTo>
                    <a:pt x="7001" y="2387"/>
                    <a:pt x="0" y="13983"/>
                    <a:pt x="1250" y="14900"/>
                  </a:cubicBezTo>
                  <a:cubicBezTo>
                    <a:pt x="1304" y="14940"/>
                    <a:pt x="1372" y="14959"/>
                    <a:pt x="1454" y="14959"/>
                  </a:cubicBezTo>
                  <a:cubicBezTo>
                    <a:pt x="3254" y="14959"/>
                    <a:pt x="11553" y="5655"/>
                    <a:pt x="12430" y="4470"/>
                  </a:cubicBezTo>
                  <a:cubicBezTo>
                    <a:pt x="13347" y="3220"/>
                    <a:pt x="13085" y="1470"/>
                    <a:pt x="11835" y="553"/>
                  </a:cubicBezTo>
                  <a:cubicBezTo>
                    <a:pt x="11337" y="180"/>
                    <a:pt x="10754" y="1"/>
                    <a:pt x="1017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nvGrpSpPr>
            <p:cNvPr id="549" name="Google Shape;549;p38"/>
            <p:cNvGrpSpPr/>
            <p:nvPr/>
          </p:nvGrpSpPr>
          <p:grpSpPr>
            <a:xfrm>
              <a:off x="6080681" y="536650"/>
              <a:ext cx="447931" cy="413570"/>
              <a:chOff x="6080681" y="536650"/>
              <a:chExt cx="447931" cy="413570"/>
            </a:xfrm>
          </p:grpSpPr>
          <p:sp>
            <p:nvSpPr>
              <p:cNvPr id="550" name="Google Shape;550;p38"/>
              <p:cNvSpPr/>
              <p:nvPr/>
            </p:nvSpPr>
            <p:spPr>
              <a:xfrm>
                <a:off x="6091143" y="536650"/>
                <a:ext cx="437469" cy="413570"/>
              </a:xfrm>
              <a:custGeom>
                <a:avLst/>
                <a:gdLst/>
                <a:ahLst/>
                <a:cxnLst/>
                <a:rect l="l" t="t" r="r" b="b"/>
                <a:pathLst>
                  <a:path w="15431" h="14588" extrusionOk="0">
                    <a:moveTo>
                      <a:pt x="13609" y="0"/>
                    </a:moveTo>
                    <a:cubicBezTo>
                      <a:pt x="13609" y="0"/>
                      <a:pt x="11488" y="6683"/>
                      <a:pt x="5183" y="6683"/>
                    </a:cubicBezTo>
                    <a:cubicBezTo>
                      <a:pt x="3697" y="6683"/>
                      <a:pt x="1978" y="6312"/>
                      <a:pt x="0" y="5394"/>
                    </a:cubicBezTo>
                    <a:lnTo>
                      <a:pt x="0" y="5394"/>
                    </a:lnTo>
                    <a:cubicBezTo>
                      <a:pt x="477" y="6870"/>
                      <a:pt x="1750" y="9037"/>
                      <a:pt x="5108" y="11514"/>
                    </a:cubicBezTo>
                    <a:cubicBezTo>
                      <a:pt x="8500" y="14025"/>
                      <a:pt x="10971" y="14588"/>
                      <a:pt x="12504" y="14588"/>
                    </a:cubicBezTo>
                    <a:cubicBezTo>
                      <a:pt x="13704" y="14588"/>
                      <a:pt x="14329" y="14243"/>
                      <a:pt x="14371" y="14217"/>
                    </a:cubicBezTo>
                    <a:cubicBezTo>
                      <a:pt x="15431" y="5811"/>
                      <a:pt x="13609" y="0"/>
                      <a:pt x="1360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51" name="Google Shape;551;p38"/>
              <p:cNvSpPr/>
              <p:nvPr/>
            </p:nvSpPr>
            <p:spPr>
              <a:xfrm>
                <a:off x="6080681" y="536650"/>
                <a:ext cx="396305" cy="189463"/>
              </a:xfrm>
              <a:custGeom>
                <a:avLst/>
                <a:gdLst/>
                <a:ahLst/>
                <a:cxnLst/>
                <a:rect l="l" t="t" r="r" b="b"/>
                <a:pathLst>
                  <a:path w="13979" h="6683" extrusionOk="0">
                    <a:moveTo>
                      <a:pt x="13971" y="0"/>
                    </a:moveTo>
                    <a:cubicBezTo>
                      <a:pt x="13733" y="0"/>
                      <a:pt x="7727" y="35"/>
                      <a:pt x="155" y="3453"/>
                    </a:cubicBezTo>
                    <a:cubicBezTo>
                      <a:pt x="143" y="3501"/>
                      <a:pt x="0" y="4215"/>
                      <a:pt x="369" y="5394"/>
                    </a:cubicBezTo>
                    <a:cubicBezTo>
                      <a:pt x="2347" y="6312"/>
                      <a:pt x="4066" y="6683"/>
                      <a:pt x="5552" y="6683"/>
                    </a:cubicBezTo>
                    <a:cubicBezTo>
                      <a:pt x="11857" y="6683"/>
                      <a:pt x="13978" y="0"/>
                      <a:pt x="13978" y="0"/>
                    </a:cubicBezTo>
                    <a:cubicBezTo>
                      <a:pt x="13978" y="0"/>
                      <a:pt x="13976" y="0"/>
                      <a:pt x="139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grpSp>
          <p:nvGrpSpPr>
            <p:cNvPr id="552" name="Google Shape;552;p38"/>
            <p:cNvGrpSpPr/>
            <p:nvPr/>
          </p:nvGrpSpPr>
          <p:grpSpPr>
            <a:xfrm>
              <a:off x="5066658" y="871105"/>
              <a:ext cx="663645" cy="833582"/>
              <a:chOff x="5066658" y="871105"/>
              <a:chExt cx="663645" cy="833582"/>
            </a:xfrm>
          </p:grpSpPr>
          <p:sp>
            <p:nvSpPr>
              <p:cNvPr id="553" name="Google Shape;553;p38"/>
              <p:cNvSpPr/>
              <p:nvPr/>
            </p:nvSpPr>
            <p:spPr>
              <a:xfrm>
                <a:off x="5149017" y="1139842"/>
                <a:ext cx="368975" cy="564845"/>
              </a:xfrm>
              <a:custGeom>
                <a:avLst/>
                <a:gdLst/>
                <a:ahLst/>
                <a:cxnLst/>
                <a:rect l="l" t="t" r="r" b="b"/>
                <a:pathLst>
                  <a:path w="13015" h="19924" extrusionOk="0">
                    <a:moveTo>
                      <a:pt x="13014" y="1"/>
                    </a:moveTo>
                    <a:lnTo>
                      <a:pt x="13014" y="1"/>
                    </a:lnTo>
                    <a:cubicBezTo>
                      <a:pt x="13014" y="1"/>
                      <a:pt x="1" y="4335"/>
                      <a:pt x="1239" y="19837"/>
                    </a:cubicBezTo>
                    <a:cubicBezTo>
                      <a:pt x="1300" y="19896"/>
                      <a:pt x="1353" y="19924"/>
                      <a:pt x="1400" y="19924"/>
                    </a:cubicBezTo>
                    <a:cubicBezTo>
                      <a:pt x="2313" y="19924"/>
                      <a:pt x="948" y="9332"/>
                      <a:pt x="8716" y="8335"/>
                    </a:cubicBezTo>
                    <a:cubicBezTo>
                      <a:pt x="9776" y="5716"/>
                      <a:pt x="11169" y="2894"/>
                      <a:pt x="1301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
            <p:nvSpPr>
              <p:cNvPr id="554" name="Google Shape;554;p38"/>
              <p:cNvSpPr/>
              <p:nvPr/>
            </p:nvSpPr>
            <p:spPr>
              <a:xfrm>
                <a:off x="5066658" y="871105"/>
                <a:ext cx="663645" cy="831109"/>
              </a:xfrm>
              <a:custGeom>
                <a:avLst/>
                <a:gdLst/>
                <a:ahLst/>
                <a:cxnLst/>
                <a:rect l="l" t="t" r="r" b="b"/>
                <a:pathLst>
                  <a:path w="23409" h="29316" extrusionOk="0">
                    <a:moveTo>
                      <a:pt x="20731" y="1"/>
                    </a:moveTo>
                    <a:cubicBezTo>
                      <a:pt x="17052" y="1"/>
                      <a:pt x="11787" y="1284"/>
                      <a:pt x="7478" y="7349"/>
                    </a:cubicBezTo>
                    <a:cubicBezTo>
                      <a:pt x="1" y="17862"/>
                      <a:pt x="2894" y="28113"/>
                      <a:pt x="4144" y="29316"/>
                    </a:cubicBezTo>
                    <a:cubicBezTo>
                      <a:pt x="2906" y="13814"/>
                      <a:pt x="15919" y="9480"/>
                      <a:pt x="15919" y="9480"/>
                    </a:cubicBezTo>
                    <a:cubicBezTo>
                      <a:pt x="17408" y="7146"/>
                      <a:pt x="19182" y="4765"/>
                      <a:pt x="21313" y="2408"/>
                    </a:cubicBezTo>
                    <a:cubicBezTo>
                      <a:pt x="22004" y="1634"/>
                      <a:pt x="22694" y="907"/>
                      <a:pt x="23408" y="229"/>
                    </a:cubicBezTo>
                    <a:cubicBezTo>
                      <a:pt x="22680" y="103"/>
                      <a:pt x="21769" y="1"/>
                      <a:pt x="207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grpSp>
      </p:grpSp>
      <p:sp>
        <p:nvSpPr>
          <p:cNvPr id="50" name="Rectangle 49">
            <a:extLst>
              <a:ext uri="{FF2B5EF4-FFF2-40B4-BE49-F238E27FC236}">
                <a16:creationId xmlns:a16="http://schemas.microsoft.com/office/drawing/2014/main" id="{4C313CE6-1020-451B-9F64-14B61423AFBB}"/>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oogle Shape;93;p1" descr="Viện Kỹ Thuật - Công Nghệ - Đại học Thủ Dầu Một">
            <a:extLst>
              <a:ext uri="{FF2B5EF4-FFF2-40B4-BE49-F238E27FC236}">
                <a16:creationId xmlns:a16="http://schemas.microsoft.com/office/drawing/2014/main" id="{DD73FB8D-54AD-417D-93DA-D322CEF079B7}"/>
              </a:ext>
            </a:extLst>
          </p:cNvPr>
          <p:cNvPicPr preferRelativeResize="0"/>
          <p:nvPr/>
        </p:nvPicPr>
        <p:blipFill rotWithShape="1">
          <a:blip r:embed="rId3">
            <a:alphaModFix/>
          </a:blip>
          <a:srcRect/>
          <a:stretch/>
        </p:blipFill>
        <p:spPr>
          <a:xfrm>
            <a:off x="42141" y="-28281"/>
            <a:ext cx="1041940" cy="1046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pic>
        <p:nvPicPr>
          <p:cNvPr id="14" name="Google Shape;475;p34">
            <a:extLst>
              <a:ext uri="{FF2B5EF4-FFF2-40B4-BE49-F238E27FC236}">
                <a16:creationId xmlns:a16="http://schemas.microsoft.com/office/drawing/2014/main" id="{3EFAC04C-EB26-4394-8C85-5E1D692F33B9}"/>
              </a:ext>
            </a:extLst>
          </p:cNvPr>
          <p:cNvPicPr preferRelativeResize="0"/>
          <p:nvPr/>
        </p:nvPicPr>
        <p:blipFill rotWithShape="1">
          <a:blip r:embed="rId3">
            <a:alphaModFix/>
          </a:blip>
          <a:srcRect/>
          <a:stretch/>
        </p:blipFill>
        <p:spPr>
          <a:xfrm>
            <a:off x="0" y="0"/>
            <a:ext cx="5976594" cy="6867424"/>
          </a:xfrm>
          <a:prstGeom prst="rect">
            <a:avLst/>
          </a:prstGeom>
          <a:noFill/>
          <a:ln>
            <a:noFill/>
          </a:ln>
        </p:spPr>
      </p:pic>
      <p:sp>
        <p:nvSpPr>
          <p:cNvPr id="567" name="Google Shape;567;p40"/>
          <p:cNvSpPr/>
          <p:nvPr/>
        </p:nvSpPr>
        <p:spPr>
          <a:xfrm>
            <a:off x="1261869" y="2383077"/>
            <a:ext cx="151536" cy="151536"/>
          </a:xfrm>
          <a:custGeom>
            <a:avLst/>
            <a:gdLst/>
            <a:ahLst/>
            <a:cxnLst/>
            <a:rect l="l" t="t" r="r" b="b"/>
            <a:pathLst>
              <a:path w="151536" h="151536" extrusionOk="0">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68" name="Google Shape;568;p40"/>
          <p:cNvSpPr/>
          <p:nvPr/>
        </p:nvSpPr>
        <p:spPr>
          <a:xfrm>
            <a:off x="10724364" y="2265467"/>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69" name="Google Shape;569;p40"/>
          <p:cNvSpPr/>
          <p:nvPr/>
        </p:nvSpPr>
        <p:spPr>
          <a:xfrm>
            <a:off x="11024834" y="253720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70" name="Google Shape;570;p40"/>
          <p:cNvSpPr/>
          <p:nvPr/>
        </p:nvSpPr>
        <p:spPr>
          <a:xfrm>
            <a:off x="1064053" y="2832967"/>
            <a:ext cx="95759" cy="95759"/>
          </a:xfrm>
          <a:custGeom>
            <a:avLst/>
            <a:gdLst/>
            <a:ahLst/>
            <a:cxnLst/>
            <a:rect l="l" t="t" r="r" b="b"/>
            <a:pathLst>
              <a:path w="95759" h="95759" extrusionOk="0">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71" name="Google Shape;571;p40"/>
          <p:cNvSpPr/>
          <p:nvPr/>
        </p:nvSpPr>
        <p:spPr>
          <a:xfrm>
            <a:off x="10772266" y="2803988"/>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572" name="Google Shape;572;p40"/>
          <p:cNvSpPr/>
          <p:nvPr/>
        </p:nvSpPr>
        <p:spPr>
          <a:xfrm>
            <a:off x="1413405" y="3242499"/>
            <a:ext cx="108625" cy="108625"/>
          </a:xfrm>
          <a:custGeom>
            <a:avLst/>
            <a:gdLst/>
            <a:ahLst/>
            <a:cxnLst/>
            <a:rect l="l" t="t" r="r" b="b"/>
            <a:pathLst>
              <a:path w="108625" h="108625" extrusionOk="0">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24EF0FCB-3208-4696-9D28-10FE06380524}"/>
              </a:ext>
            </a:extLst>
          </p:cNvPr>
          <p:cNvSpPr txBox="1"/>
          <p:nvPr/>
        </p:nvSpPr>
        <p:spPr>
          <a:xfrm>
            <a:off x="6182002" y="435443"/>
            <a:ext cx="5691302" cy="2585323"/>
          </a:xfrm>
          <a:prstGeom prst="rect">
            <a:avLst/>
          </a:prstGeom>
          <a:noFill/>
        </p:spPr>
        <p:txBody>
          <a:bodyPr wrap="none" rtlCol="0">
            <a:spAutoFit/>
          </a:bodyPr>
          <a:lstStyle/>
          <a:p>
            <a:r>
              <a:rPr lang="en-US" sz="5400" dirty="0">
                <a:latin typeface="Tahoma" panose="020B0604030504040204" pitchFamily="34" charset="0"/>
                <a:ea typeface="Tahoma" panose="020B0604030504040204" pitchFamily="34" charset="0"/>
                <a:cs typeface="Tahoma" panose="020B0604030504040204" pitchFamily="34" charset="0"/>
              </a:rPr>
              <a:t>Thank </a:t>
            </a:r>
          </a:p>
          <a:p>
            <a:r>
              <a:rPr lang="en-US" sz="5400" dirty="0">
                <a:latin typeface="Tahoma" panose="020B0604030504040204" pitchFamily="34" charset="0"/>
                <a:ea typeface="Tahoma" panose="020B0604030504040204" pitchFamily="34" charset="0"/>
                <a:cs typeface="Tahoma" panose="020B0604030504040204" pitchFamily="34" charset="0"/>
              </a:rPr>
              <a:t>		for </a:t>
            </a:r>
          </a:p>
          <a:p>
            <a:r>
              <a:rPr lang="en-US" sz="5400" dirty="0">
                <a:latin typeface="Tahoma" panose="020B0604030504040204" pitchFamily="34" charset="0"/>
                <a:ea typeface="Tahoma" panose="020B0604030504040204" pitchFamily="34" charset="0"/>
                <a:cs typeface="Tahoma" panose="020B0604030504040204" pitchFamily="34" charset="0"/>
              </a:rPr>
              <a:t>			watching</a:t>
            </a:r>
          </a:p>
        </p:txBody>
      </p:sp>
      <p:pic>
        <p:nvPicPr>
          <p:cNvPr id="17" name="Google Shape;473;p34">
            <a:extLst>
              <a:ext uri="{FF2B5EF4-FFF2-40B4-BE49-F238E27FC236}">
                <a16:creationId xmlns:a16="http://schemas.microsoft.com/office/drawing/2014/main" id="{3B1E5D49-AB2A-40B1-A715-181D6DB8806E}"/>
              </a:ext>
            </a:extLst>
          </p:cNvPr>
          <p:cNvPicPr preferRelativeResize="0"/>
          <p:nvPr/>
        </p:nvPicPr>
        <p:blipFill rotWithShape="1">
          <a:blip r:embed="rId4">
            <a:alphaModFix/>
          </a:blip>
          <a:srcRect/>
          <a:stretch/>
        </p:blipFill>
        <p:spPr>
          <a:xfrm>
            <a:off x="7191904" y="3133888"/>
            <a:ext cx="3671499" cy="3506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iterate type="lt">
                                    <p:tmPct val="0"/>
                                  </p:iterate>
                                  <p:childTnLst>
                                    <p:animClr clrSpc="rgb" dir="cw">
                                      <p:cBhvr override="childStyle">
                                        <p:cTn id="6" dur="250" autoRev="1" fill="remove"/>
                                        <p:tgtEl>
                                          <p:spTgt spid="4">
                                            <p:txEl>
                                              <p:pRg st="0" end="0"/>
                                            </p:txEl>
                                          </p:spTgt>
                                        </p:tgtEl>
                                        <p:attrNameLst>
                                          <p:attrName>style.color</p:attrName>
                                        </p:attrNameLst>
                                      </p:cBhvr>
                                      <p:to>
                                        <a:schemeClr val="bg1"/>
                                      </p:to>
                                    </p:animClr>
                                    <p:animClr clrSpc="rgb" dir="cw">
                                      <p:cBhvr>
                                        <p:cTn id="7" dur="250" autoRev="1" fill="remove"/>
                                        <p:tgtEl>
                                          <p:spTgt spid="4">
                                            <p:txEl>
                                              <p:pRg st="0" end="0"/>
                                            </p:txEl>
                                          </p:spTgt>
                                        </p:tgtEl>
                                        <p:attrNameLst>
                                          <p:attrName>fillcolor</p:attrName>
                                        </p:attrNameLst>
                                      </p:cBhvr>
                                      <p:to>
                                        <a:schemeClr val="bg1"/>
                                      </p:to>
                                    </p:animClr>
                                    <p:set>
                                      <p:cBhvr>
                                        <p:cTn id="8" dur="250" autoRev="1" fill="remove"/>
                                        <p:tgtEl>
                                          <p:spTgt spid="4">
                                            <p:txEl>
                                              <p:pRg st="0" end="0"/>
                                            </p:txEl>
                                          </p:spTgt>
                                        </p:tgtEl>
                                        <p:attrNameLst>
                                          <p:attrName>fill.type</p:attrName>
                                        </p:attrNameLst>
                                      </p:cBhvr>
                                      <p:to>
                                        <p:strVal val="solid"/>
                                      </p:to>
                                    </p:set>
                                    <p:set>
                                      <p:cBhvr>
                                        <p:cTn id="9" dur="250" autoRev="1" fill="remove"/>
                                        <p:tgtEl>
                                          <p:spTgt spid="4">
                                            <p:txEl>
                                              <p:pRg st="0" end="0"/>
                                            </p:txEl>
                                          </p:spTgt>
                                        </p:tgtEl>
                                        <p:attrNameLst>
                                          <p:attrName>fill.on</p:attrName>
                                        </p:attrNameLst>
                                      </p:cBhvr>
                                      <p:to>
                                        <p:strVal val="true"/>
                                      </p:to>
                                    </p:set>
                                  </p:childTnLst>
                                </p:cTn>
                              </p:par>
                              <p:par>
                                <p:cTn id="10" presetID="27" presetClass="emph" presetSubtype="0" fill="remove" nodeType="withEffect">
                                  <p:stCondLst>
                                    <p:cond delay="0"/>
                                  </p:stCondLst>
                                  <p:iterate type="lt">
                                    <p:tmPct val="0"/>
                                  </p:iterate>
                                  <p:childTnLst>
                                    <p:animClr clrSpc="rgb" dir="cw">
                                      <p:cBhvr override="childStyle">
                                        <p:cTn id="11" dur="250" autoRev="1" fill="remove"/>
                                        <p:tgtEl>
                                          <p:spTgt spid="4">
                                            <p:txEl>
                                              <p:pRg st="1" end="1"/>
                                            </p:txEl>
                                          </p:spTgt>
                                        </p:tgtEl>
                                        <p:attrNameLst>
                                          <p:attrName>style.color</p:attrName>
                                        </p:attrNameLst>
                                      </p:cBhvr>
                                      <p:to>
                                        <a:schemeClr val="bg1"/>
                                      </p:to>
                                    </p:animClr>
                                    <p:animClr clrSpc="rgb" dir="cw">
                                      <p:cBhvr>
                                        <p:cTn id="12" dur="250" autoRev="1" fill="remove"/>
                                        <p:tgtEl>
                                          <p:spTgt spid="4">
                                            <p:txEl>
                                              <p:pRg st="1" end="1"/>
                                            </p:txEl>
                                          </p:spTgt>
                                        </p:tgtEl>
                                        <p:attrNameLst>
                                          <p:attrName>fillcolor</p:attrName>
                                        </p:attrNameLst>
                                      </p:cBhvr>
                                      <p:to>
                                        <a:schemeClr val="bg1"/>
                                      </p:to>
                                    </p:animClr>
                                    <p:set>
                                      <p:cBhvr>
                                        <p:cTn id="13" dur="250" autoRev="1" fill="remove"/>
                                        <p:tgtEl>
                                          <p:spTgt spid="4">
                                            <p:txEl>
                                              <p:pRg st="1" end="1"/>
                                            </p:txEl>
                                          </p:spTgt>
                                        </p:tgtEl>
                                        <p:attrNameLst>
                                          <p:attrName>fill.type</p:attrName>
                                        </p:attrNameLst>
                                      </p:cBhvr>
                                      <p:to>
                                        <p:strVal val="solid"/>
                                      </p:to>
                                    </p:set>
                                    <p:set>
                                      <p:cBhvr>
                                        <p:cTn id="14" dur="250" autoRev="1" fill="remove"/>
                                        <p:tgtEl>
                                          <p:spTgt spid="4">
                                            <p:txEl>
                                              <p:pRg st="1" end="1"/>
                                            </p:txEl>
                                          </p:spTgt>
                                        </p:tgtEl>
                                        <p:attrNameLst>
                                          <p:attrName>fill.on</p:attrName>
                                        </p:attrNameLst>
                                      </p:cBhvr>
                                      <p:to>
                                        <p:strVal val="true"/>
                                      </p:to>
                                    </p:set>
                                  </p:childTnLst>
                                </p:cTn>
                              </p:par>
                              <p:par>
                                <p:cTn id="15" presetID="27" presetClass="emph" presetSubtype="0" fill="remove" nodeType="withEffect">
                                  <p:stCondLst>
                                    <p:cond delay="0"/>
                                  </p:stCondLst>
                                  <p:iterate type="lt">
                                    <p:tmPct val="0"/>
                                  </p:iterate>
                                  <p:childTnLst>
                                    <p:animClr clrSpc="rgb" dir="cw">
                                      <p:cBhvr override="childStyle">
                                        <p:cTn id="16" dur="250" autoRev="1" fill="remove"/>
                                        <p:tgtEl>
                                          <p:spTgt spid="4">
                                            <p:txEl>
                                              <p:pRg st="2" end="2"/>
                                            </p:txEl>
                                          </p:spTgt>
                                        </p:tgtEl>
                                        <p:attrNameLst>
                                          <p:attrName>style.color</p:attrName>
                                        </p:attrNameLst>
                                      </p:cBhvr>
                                      <p:to>
                                        <a:schemeClr val="bg1"/>
                                      </p:to>
                                    </p:animClr>
                                    <p:animClr clrSpc="rgb" dir="cw">
                                      <p:cBhvr>
                                        <p:cTn id="17" dur="250" autoRev="1" fill="remove"/>
                                        <p:tgtEl>
                                          <p:spTgt spid="4">
                                            <p:txEl>
                                              <p:pRg st="2" end="2"/>
                                            </p:txEl>
                                          </p:spTgt>
                                        </p:tgtEl>
                                        <p:attrNameLst>
                                          <p:attrName>fillcolor</p:attrName>
                                        </p:attrNameLst>
                                      </p:cBhvr>
                                      <p:to>
                                        <a:schemeClr val="bg1"/>
                                      </p:to>
                                    </p:animClr>
                                    <p:set>
                                      <p:cBhvr>
                                        <p:cTn id="18" dur="250" autoRev="1" fill="remove"/>
                                        <p:tgtEl>
                                          <p:spTgt spid="4">
                                            <p:txEl>
                                              <p:pRg st="2" end="2"/>
                                            </p:txEl>
                                          </p:spTgt>
                                        </p:tgtEl>
                                        <p:attrNameLst>
                                          <p:attrName>fill.type</p:attrName>
                                        </p:attrNameLst>
                                      </p:cBhvr>
                                      <p:to>
                                        <p:strVal val="solid"/>
                                      </p:to>
                                    </p:set>
                                    <p:set>
                                      <p:cBhvr>
                                        <p:cTn id="19" dur="250" autoRev="1" fill="remove"/>
                                        <p:tgtEl>
                                          <p:spTgt spid="4">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4">
                                            <p:txEl>
                                              <p:pRg st="0" end="0"/>
                                            </p:txEl>
                                          </p:spTgt>
                                        </p:tgtEl>
                                        <p:attrNameLst>
                                          <p:attrName>style.color</p:attrName>
                                        </p:attrNameLst>
                                      </p:cBhvr>
                                      <p:to>
                                        <p:clrVal>
                                          <a:schemeClr val="accent2"/>
                                        </p:clrVal>
                                      </p:to>
                                    </p:set>
                                    <p:set>
                                      <p:cBhvr>
                                        <p:cTn id="24" dur="500" fill="hold"/>
                                        <p:tgtEl>
                                          <p:spTgt spid="4">
                                            <p:txEl>
                                              <p:pRg st="0" end="0"/>
                                            </p:txEl>
                                          </p:spTgt>
                                        </p:tgtEl>
                                        <p:attrNameLst>
                                          <p:attrName>fillcolor</p:attrName>
                                        </p:attrNameLst>
                                      </p:cBhvr>
                                      <p:to>
                                        <p:clrVal>
                                          <a:schemeClr val="accent2"/>
                                        </p:clrVal>
                                      </p:to>
                                    </p:set>
                                    <p:set>
                                      <p:cBhvr>
                                        <p:cTn id="25" dur="500" fill="hold"/>
                                        <p:tgtEl>
                                          <p:spTgt spid="4">
                                            <p:txEl>
                                              <p:pRg st="0" end="0"/>
                                            </p:txEl>
                                          </p:spTgt>
                                        </p:tgtEl>
                                        <p:attrNameLst>
                                          <p:attrName>fill.type</p:attrName>
                                        </p:attrNameLst>
                                      </p:cBhvr>
                                      <p:to>
                                        <p:strVal val="solid"/>
                                      </p:to>
                                    </p:set>
                                  </p:childTnLst>
                                </p:cTn>
                              </p:par>
                              <p:par>
                                <p:cTn id="26" presetID="16" presetClass="emph" presetSubtype="0" fill="hold" nodeType="withEffect">
                                  <p:stCondLst>
                                    <p:cond delay="0"/>
                                  </p:stCondLst>
                                  <p:iterate type="lt">
                                    <p:tmPct val="4000"/>
                                  </p:iterate>
                                  <p:childTnLst>
                                    <p:set>
                                      <p:cBhvr override="childStyle">
                                        <p:cTn id="27" dur="500" fill="hold"/>
                                        <p:tgtEl>
                                          <p:spTgt spid="4">
                                            <p:txEl>
                                              <p:pRg st="1" end="1"/>
                                            </p:txEl>
                                          </p:spTgt>
                                        </p:tgtEl>
                                        <p:attrNameLst>
                                          <p:attrName>style.color</p:attrName>
                                        </p:attrNameLst>
                                      </p:cBhvr>
                                      <p:to>
                                        <p:clrVal>
                                          <a:schemeClr val="accent2"/>
                                        </p:clrVal>
                                      </p:to>
                                    </p:set>
                                    <p:set>
                                      <p:cBhvr>
                                        <p:cTn id="28" dur="500" fill="hold"/>
                                        <p:tgtEl>
                                          <p:spTgt spid="4">
                                            <p:txEl>
                                              <p:pRg st="1" end="1"/>
                                            </p:txEl>
                                          </p:spTgt>
                                        </p:tgtEl>
                                        <p:attrNameLst>
                                          <p:attrName>fillcolor</p:attrName>
                                        </p:attrNameLst>
                                      </p:cBhvr>
                                      <p:to>
                                        <p:clrVal>
                                          <a:schemeClr val="accent2"/>
                                        </p:clrVal>
                                      </p:to>
                                    </p:set>
                                    <p:set>
                                      <p:cBhvr>
                                        <p:cTn id="29" dur="500" fill="hold"/>
                                        <p:tgtEl>
                                          <p:spTgt spid="4">
                                            <p:txEl>
                                              <p:pRg st="1" end="1"/>
                                            </p:txEl>
                                          </p:spTgt>
                                        </p:tgtEl>
                                        <p:attrNameLst>
                                          <p:attrName>fill.type</p:attrName>
                                        </p:attrNameLst>
                                      </p:cBhvr>
                                      <p:to>
                                        <p:strVal val="solid"/>
                                      </p:to>
                                    </p:set>
                                  </p:childTnLst>
                                </p:cTn>
                              </p:par>
                              <p:par>
                                <p:cTn id="30" presetID="16" presetClass="emph" presetSubtype="0" fill="hold" nodeType="withEffect">
                                  <p:stCondLst>
                                    <p:cond delay="0"/>
                                  </p:stCondLst>
                                  <p:iterate type="lt">
                                    <p:tmPct val="4000"/>
                                  </p:iterate>
                                  <p:childTnLst>
                                    <p:set>
                                      <p:cBhvr override="childStyle">
                                        <p:cTn id="31" dur="500" fill="hold"/>
                                        <p:tgtEl>
                                          <p:spTgt spid="4">
                                            <p:txEl>
                                              <p:pRg st="2" end="2"/>
                                            </p:txEl>
                                          </p:spTgt>
                                        </p:tgtEl>
                                        <p:attrNameLst>
                                          <p:attrName>style.color</p:attrName>
                                        </p:attrNameLst>
                                      </p:cBhvr>
                                      <p:to>
                                        <p:clrVal>
                                          <a:schemeClr val="accent2"/>
                                        </p:clrVal>
                                      </p:to>
                                    </p:set>
                                    <p:set>
                                      <p:cBhvr>
                                        <p:cTn id="32" dur="500" fill="hold"/>
                                        <p:tgtEl>
                                          <p:spTgt spid="4">
                                            <p:txEl>
                                              <p:pRg st="2" end="2"/>
                                            </p:txEl>
                                          </p:spTgt>
                                        </p:tgtEl>
                                        <p:attrNameLst>
                                          <p:attrName>fillcolor</p:attrName>
                                        </p:attrNameLst>
                                      </p:cBhvr>
                                      <p:to>
                                        <p:clrVal>
                                          <a:schemeClr val="accent2"/>
                                        </p:clrVal>
                                      </p:to>
                                    </p:set>
                                    <p:set>
                                      <p:cBhvr>
                                        <p:cTn id="33" dur="500" fill="hold"/>
                                        <p:tgtEl>
                                          <p:spTgt spid="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a:t>
            </a:r>
            <a:endParaRPr sz="4400" dirty="0">
              <a:solidFill>
                <a:schemeClr val="lt1"/>
              </a:solidFill>
              <a:latin typeface="Times New Roman"/>
              <a:ea typeface="Times New Roman"/>
              <a:cs typeface="Times New Roman"/>
              <a:sym typeface="Times New Roman"/>
            </a:endParaRPr>
          </a:p>
        </p:txBody>
      </p:sp>
      <p:pic>
        <p:nvPicPr>
          <p:cNvPr id="142" name="Google Shape;142;p3" descr="5 Possible Ways 5G will Impact Cloud Computing - CloudCow"/>
          <p:cNvPicPr preferRelativeResize="0"/>
          <p:nvPr/>
        </p:nvPicPr>
        <p:blipFill rotWithShape="1">
          <a:blip r:embed="rId3">
            <a:alphaModFix/>
          </a:blip>
          <a:srcRect/>
          <a:stretch/>
        </p:blipFill>
        <p:spPr>
          <a:xfrm>
            <a:off x="419844" y="1251751"/>
            <a:ext cx="4693696" cy="5287161"/>
          </a:xfrm>
          <a:prstGeom prst="rect">
            <a:avLst/>
          </a:prstGeom>
          <a:noFill/>
          <a:ln>
            <a:noFill/>
          </a:ln>
        </p:spPr>
      </p:pic>
      <p:pic>
        <p:nvPicPr>
          <p:cNvPr id="143" name="Google Shape;143;p3" descr="Phát triển đô thị thông minh tại các nước phát triển: Không thể thiếu cơ  chế chính sách | Xã hội"/>
          <p:cNvPicPr preferRelativeResize="0"/>
          <p:nvPr/>
        </p:nvPicPr>
        <p:blipFill rotWithShape="1">
          <a:blip r:embed="rId4">
            <a:alphaModFix/>
          </a:blip>
          <a:srcRect l="21360" r="33700" b="-1"/>
          <a:stretch/>
        </p:blipFill>
        <p:spPr>
          <a:xfrm>
            <a:off x="6469236" y="1251751"/>
            <a:ext cx="5097628" cy="5287161"/>
          </a:xfrm>
          <a:prstGeom prst="rect">
            <a:avLst/>
          </a:prstGeom>
          <a:noFill/>
          <a:ln>
            <a:noFill/>
          </a:ln>
        </p:spPr>
      </p:pic>
      <p:sp>
        <p:nvSpPr>
          <p:cNvPr id="8" name="Rectangle 7">
            <a:extLst>
              <a:ext uri="{FF2B5EF4-FFF2-40B4-BE49-F238E27FC236}">
                <a16:creationId xmlns:a16="http://schemas.microsoft.com/office/drawing/2014/main" id="{2729244B-DEBD-4E96-B92D-673EBBB668F1}"/>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93;p1" descr="Viện Kỹ Thuật - Công Nghệ - Đại học Thủ Dầu Một">
            <a:extLst>
              <a:ext uri="{FF2B5EF4-FFF2-40B4-BE49-F238E27FC236}">
                <a16:creationId xmlns:a16="http://schemas.microsoft.com/office/drawing/2014/main" id="{F5761015-12C0-461C-B2E0-1B95B8D232F3}"/>
              </a:ext>
            </a:extLst>
          </p:cNvPr>
          <p:cNvPicPr preferRelativeResize="0"/>
          <p:nvPr/>
        </p:nvPicPr>
        <p:blipFill rotWithShape="1">
          <a:blip r:embed="rId5">
            <a:alphaModFix/>
          </a:blip>
          <a:srcRect/>
          <a:stretch/>
        </p:blipFill>
        <p:spPr>
          <a:xfrm>
            <a:off x="42141" y="-28281"/>
            <a:ext cx="1041940" cy="104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pic>
        <p:nvPicPr>
          <p:cNvPr id="149" name="Google Shape;149;p4" descr="Topic 1: Introduction to Human Resources Management | The Borgen Project"/>
          <p:cNvPicPr preferRelativeResize="0"/>
          <p:nvPr/>
        </p:nvPicPr>
        <p:blipFill rotWithShape="1">
          <a:blip r:embed="rId3">
            <a:alphaModFix/>
          </a:blip>
          <a:srcRect/>
          <a:stretch/>
        </p:blipFill>
        <p:spPr>
          <a:xfrm>
            <a:off x="5743852" y="1912348"/>
            <a:ext cx="5611797" cy="4251522"/>
          </a:xfrm>
          <a:prstGeom prst="rect">
            <a:avLst/>
          </a:prstGeom>
          <a:noFill/>
          <a:ln>
            <a:noFill/>
          </a:ln>
        </p:spPr>
      </p:pic>
      <p:pic>
        <p:nvPicPr>
          <p:cNvPr id="150" name="Google Shape;150;p4" descr="5 Possible Ways 5G will Impact Cloud Computing - CloudCow"/>
          <p:cNvPicPr preferRelativeResize="0"/>
          <p:nvPr/>
        </p:nvPicPr>
        <p:blipFill rotWithShape="1">
          <a:blip r:embed="rId4">
            <a:alphaModFix/>
          </a:blip>
          <a:srcRect/>
          <a:stretch/>
        </p:blipFill>
        <p:spPr>
          <a:xfrm>
            <a:off x="201415" y="1141515"/>
            <a:ext cx="2573784" cy="2669479"/>
          </a:xfrm>
          <a:prstGeom prst="rect">
            <a:avLst/>
          </a:prstGeom>
          <a:noFill/>
          <a:ln>
            <a:noFill/>
          </a:ln>
        </p:spPr>
      </p:pic>
      <p:pic>
        <p:nvPicPr>
          <p:cNvPr id="151" name="Google Shape;151;p4" descr="Phát triển đô thị thông minh tại các nước phát triển: Không thể thiếu cơ  chế chính sách | Xã hội"/>
          <p:cNvPicPr preferRelativeResize="0"/>
          <p:nvPr/>
        </p:nvPicPr>
        <p:blipFill rotWithShape="1">
          <a:blip r:embed="rId5">
            <a:alphaModFix/>
          </a:blip>
          <a:srcRect l="21360" r="33700" b="-1"/>
          <a:stretch/>
        </p:blipFill>
        <p:spPr>
          <a:xfrm>
            <a:off x="201415" y="4038109"/>
            <a:ext cx="2573784" cy="2669479"/>
          </a:xfrm>
          <a:prstGeom prst="rect">
            <a:avLst/>
          </a:prstGeom>
          <a:noFill/>
          <a:ln>
            <a:noFill/>
          </a:ln>
        </p:spPr>
      </p:pic>
      <p:sp>
        <p:nvSpPr>
          <p:cNvPr id="152" name="Google Shape;152;p4"/>
          <p:cNvSpPr/>
          <p:nvPr/>
        </p:nvSpPr>
        <p:spPr>
          <a:xfrm>
            <a:off x="2874609" y="3340223"/>
            <a:ext cx="2769832" cy="1216241"/>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896A620E-DEDA-4EA7-8D9D-71EA585AA505}"/>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93;p1" descr="Viện Kỹ Thuật - Công Nghệ - Đại học Thủ Dầu Một">
            <a:extLst>
              <a:ext uri="{FF2B5EF4-FFF2-40B4-BE49-F238E27FC236}">
                <a16:creationId xmlns:a16="http://schemas.microsoft.com/office/drawing/2014/main" id="{89F4B5B4-B940-4A1E-A01D-C30D8354B758}"/>
              </a:ext>
            </a:extLst>
          </p:cNvPr>
          <p:cNvPicPr preferRelativeResize="0"/>
          <p:nvPr/>
        </p:nvPicPr>
        <p:blipFill rotWithShape="1">
          <a:blip r:embed="rId6">
            <a:alphaModFix/>
          </a:blip>
          <a:srcRect/>
          <a:stretch/>
        </p:blipFill>
        <p:spPr>
          <a:xfrm>
            <a:off x="42141" y="-28281"/>
            <a:ext cx="1041940" cy="104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pic>
        <p:nvPicPr>
          <p:cNvPr id="158" name="Google Shape;158;p5" descr="All Education Schools | Find Education Degrees and Programs"/>
          <p:cNvPicPr preferRelativeResize="0"/>
          <p:nvPr/>
        </p:nvPicPr>
        <p:blipFill rotWithShape="1">
          <a:blip r:embed="rId3">
            <a:alphaModFix/>
          </a:blip>
          <a:srcRect/>
          <a:stretch/>
        </p:blipFill>
        <p:spPr>
          <a:xfrm>
            <a:off x="7509277" y="1988839"/>
            <a:ext cx="4337846" cy="3718154"/>
          </a:xfrm>
          <a:prstGeom prst="rect">
            <a:avLst/>
          </a:prstGeom>
          <a:noFill/>
          <a:ln>
            <a:noFill/>
          </a:ln>
        </p:spPr>
      </p:pic>
      <p:pic>
        <p:nvPicPr>
          <p:cNvPr id="159" name="Google Shape;159;p5" descr="Topic 1: Introduction to Human Resources Management | The Borgen Project"/>
          <p:cNvPicPr preferRelativeResize="0"/>
          <p:nvPr/>
        </p:nvPicPr>
        <p:blipFill rotWithShape="1">
          <a:blip r:embed="rId4">
            <a:alphaModFix/>
          </a:blip>
          <a:srcRect/>
          <a:stretch/>
        </p:blipFill>
        <p:spPr>
          <a:xfrm>
            <a:off x="3466483" y="2684359"/>
            <a:ext cx="2481556" cy="2327114"/>
          </a:xfrm>
          <a:prstGeom prst="rect">
            <a:avLst/>
          </a:prstGeom>
          <a:noFill/>
          <a:ln>
            <a:noFill/>
          </a:ln>
        </p:spPr>
      </p:pic>
      <p:pic>
        <p:nvPicPr>
          <p:cNvPr id="160" name="Google Shape;160;p5" descr="5 Possible Ways 5G will Impact Cloud Computing - CloudCow"/>
          <p:cNvPicPr preferRelativeResize="0"/>
          <p:nvPr/>
        </p:nvPicPr>
        <p:blipFill rotWithShape="1">
          <a:blip r:embed="rId5">
            <a:alphaModFix/>
          </a:blip>
          <a:srcRect/>
          <a:stretch/>
        </p:blipFill>
        <p:spPr>
          <a:xfrm>
            <a:off x="186087" y="2119702"/>
            <a:ext cx="1408787" cy="1461167"/>
          </a:xfrm>
          <a:prstGeom prst="rect">
            <a:avLst/>
          </a:prstGeom>
          <a:noFill/>
          <a:ln>
            <a:noFill/>
          </a:ln>
        </p:spPr>
      </p:pic>
      <p:pic>
        <p:nvPicPr>
          <p:cNvPr id="161" name="Google Shape;161;p5" descr="Phát triển đô thị thông minh tại các nước phát triển: Không thể thiếu cơ  chế chính sách | Xã hội"/>
          <p:cNvPicPr preferRelativeResize="0"/>
          <p:nvPr/>
        </p:nvPicPr>
        <p:blipFill rotWithShape="1">
          <a:blip r:embed="rId6">
            <a:alphaModFix/>
          </a:blip>
          <a:srcRect l="21360" r="33700" b="-1"/>
          <a:stretch/>
        </p:blipFill>
        <p:spPr>
          <a:xfrm>
            <a:off x="186087" y="4162311"/>
            <a:ext cx="1408787" cy="1461167"/>
          </a:xfrm>
          <a:prstGeom prst="rect">
            <a:avLst/>
          </a:prstGeom>
          <a:noFill/>
          <a:ln>
            <a:noFill/>
          </a:ln>
        </p:spPr>
      </p:pic>
      <p:sp>
        <p:nvSpPr>
          <p:cNvPr id="162" name="Google Shape;162;p5"/>
          <p:cNvSpPr/>
          <p:nvPr/>
        </p:nvSpPr>
        <p:spPr>
          <a:xfrm>
            <a:off x="1799458" y="3533521"/>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
          <p:cNvSpPr/>
          <p:nvPr/>
        </p:nvSpPr>
        <p:spPr>
          <a:xfrm>
            <a:off x="6028415" y="3533521"/>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1ED91AFB-8105-42E9-8716-E8441B48B827}"/>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93;p1" descr="Viện Kỹ Thuật - Công Nghệ - Đại học Thủ Dầu Một">
            <a:extLst>
              <a:ext uri="{FF2B5EF4-FFF2-40B4-BE49-F238E27FC236}">
                <a16:creationId xmlns:a16="http://schemas.microsoft.com/office/drawing/2014/main" id="{7997C5D5-A0B1-4508-A98E-F51B6CD39537}"/>
              </a:ext>
            </a:extLst>
          </p:cNvPr>
          <p:cNvPicPr preferRelativeResize="0"/>
          <p:nvPr/>
        </p:nvPicPr>
        <p:blipFill rotWithShape="1">
          <a:blip r:embed="rId7">
            <a:alphaModFix/>
          </a:blip>
          <a:srcRect/>
          <a:stretch/>
        </p:blipFill>
        <p:spPr>
          <a:xfrm>
            <a:off x="42141" y="-28281"/>
            <a:ext cx="1041940" cy="10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171" name="Google Shape;171;p6"/>
          <p:cNvSpPr/>
          <p:nvPr/>
        </p:nvSpPr>
        <p:spPr>
          <a:xfrm rot="5400000">
            <a:off x="9321074" y="3424289"/>
            <a:ext cx="979750" cy="626878"/>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26" name="Picture 2" descr="Virtual science lab startup Labster bags $10M to accelerate its ed tech  play | TechCrunch">
            <a:extLst>
              <a:ext uri="{FF2B5EF4-FFF2-40B4-BE49-F238E27FC236}">
                <a16:creationId xmlns:a16="http://schemas.microsoft.com/office/drawing/2014/main" id="{25EBDA54-9889-4838-889A-94B8048BC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412" y="4355183"/>
            <a:ext cx="3499555" cy="235008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58;p5" descr="All Education Schools | Find Education Degrees and Programs">
            <a:extLst>
              <a:ext uri="{FF2B5EF4-FFF2-40B4-BE49-F238E27FC236}">
                <a16:creationId xmlns:a16="http://schemas.microsoft.com/office/drawing/2014/main" id="{0F864EB4-AA7E-4BAF-811A-3E0E9725767F}"/>
              </a:ext>
            </a:extLst>
          </p:cNvPr>
          <p:cNvPicPr preferRelativeResize="0"/>
          <p:nvPr/>
        </p:nvPicPr>
        <p:blipFill rotWithShape="1">
          <a:blip r:embed="rId4">
            <a:alphaModFix/>
          </a:blip>
          <a:srcRect/>
          <a:stretch/>
        </p:blipFill>
        <p:spPr>
          <a:xfrm>
            <a:off x="8631492" y="1209907"/>
            <a:ext cx="2379015" cy="1910366"/>
          </a:xfrm>
          <a:prstGeom prst="rect">
            <a:avLst/>
          </a:prstGeom>
          <a:noFill/>
          <a:ln>
            <a:noFill/>
          </a:ln>
        </p:spPr>
      </p:pic>
      <p:pic>
        <p:nvPicPr>
          <p:cNvPr id="8" name="Google Shape;159;p5" descr="Topic 1: Introduction to Human Resources Management | The Borgen Project">
            <a:extLst>
              <a:ext uri="{FF2B5EF4-FFF2-40B4-BE49-F238E27FC236}">
                <a16:creationId xmlns:a16="http://schemas.microsoft.com/office/drawing/2014/main" id="{7B63AFC2-8489-4BA5-986E-239D12C7AEAA}"/>
              </a:ext>
            </a:extLst>
          </p:cNvPr>
          <p:cNvPicPr preferRelativeResize="0"/>
          <p:nvPr/>
        </p:nvPicPr>
        <p:blipFill rotWithShape="1">
          <a:blip r:embed="rId5">
            <a:alphaModFix/>
          </a:blip>
          <a:srcRect/>
          <a:stretch/>
        </p:blipFill>
        <p:spPr>
          <a:xfrm>
            <a:off x="4128306" y="1414020"/>
            <a:ext cx="1967693" cy="1822751"/>
          </a:xfrm>
          <a:prstGeom prst="rect">
            <a:avLst/>
          </a:prstGeom>
          <a:noFill/>
          <a:ln>
            <a:noFill/>
          </a:ln>
        </p:spPr>
      </p:pic>
      <p:pic>
        <p:nvPicPr>
          <p:cNvPr id="9" name="Google Shape;160;p5" descr="5 Possible Ways 5G will Impact Cloud Computing - CloudCow">
            <a:extLst>
              <a:ext uri="{FF2B5EF4-FFF2-40B4-BE49-F238E27FC236}">
                <a16:creationId xmlns:a16="http://schemas.microsoft.com/office/drawing/2014/main" id="{17D8BF12-C39E-4B8B-96F3-0C82FC04C4D8}"/>
              </a:ext>
            </a:extLst>
          </p:cNvPr>
          <p:cNvPicPr preferRelativeResize="0"/>
          <p:nvPr/>
        </p:nvPicPr>
        <p:blipFill rotWithShape="1">
          <a:blip r:embed="rId6">
            <a:alphaModFix/>
          </a:blip>
          <a:srcRect/>
          <a:stretch/>
        </p:blipFill>
        <p:spPr>
          <a:xfrm>
            <a:off x="186086" y="1117419"/>
            <a:ext cx="1408787" cy="1461167"/>
          </a:xfrm>
          <a:prstGeom prst="rect">
            <a:avLst/>
          </a:prstGeom>
          <a:noFill/>
          <a:ln>
            <a:noFill/>
          </a:ln>
        </p:spPr>
      </p:pic>
      <p:pic>
        <p:nvPicPr>
          <p:cNvPr id="10" name="Google Shape;161;p5" descr="Phát triển đô thị thông minh tại các nước phát triển: Không thể thiếu cơ  chế chính sách | Xã hội">
            <a:extLst>
              <a:ext uri="{FF2B5EF4-FFF2-40B4-BE49-F238E27FC236}">
                <a16:creationId xmlns:a16="http://schemas.microsoft.com/office/drawing/2014/main" id="{945C25E2-8CC6-4584-99BE-AA89F6D67EF5}"/>
              </a:ext>
            </a:extLst>
          </p:cNvPr>
          <p:cNvPicPr preferRelativeResize="0"/>
          <p:nvPr/>
        </p:nvPicPr>
        <p:blipFill rotWithShape="1">
          <a:blip r:embed="rId7">
            <a:alphaModFix/>
          </a:blip>
          <a:srcRect l="21360" r="33700" b="-1"/>
          <a:stretch/>
        </p:blipFill>
        <p:spPr>
          <a:xfrm>
            <a:off x="186086" y="2698416"/>
            <a:ext cx="1408787" cy="1461167"/>
          </a:xfrm>
          <a:prstGeom prst="rect">
            <a:avLst/>
          </a:prstGeom>
          <a:noFill/>
          <a:ln>
            <a:noFill/>
          </a:ln>
        </p:spPr>
      </p:pic>
      <p:sp>
        <p:nvSpPr>
          <p:cNvPr id="11" name="Google Shape;162;p5">
            <a:extLst>
              <a:ext uri="{FF2B5EF4-FFF2-40B4-BE49-F238E27FC236}">
                <a16:creationId xmlns:a16="http://schemas.microsoft.com/office/drawing/2014/main" id="{A21E9274-5899-43EE-AA03-48BE10F389F2}"/>
              </a:ext>
            </a:extLst>
          </p:cNvPr>
          <p:cNvSpPr/>
          <p:nvPr/>
        </p:nvSpPr>
        <p:spPr>
          <a:xfrm>
            <a:off x="2051221" y="2205466"/>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63;p5">
            <a:extLst>
              <a:ext uri="{FF2B5EF4-FFF2-40B4-BE49-F238E27FC236}">
                <a16:creationId xmlns:a16="http://schemas.microsoft.com/office/drawing/2014/main" id="{5CBC32DD-587C-4D02-B392-F4B748E44E3B}"/>
              </a:ext>
            </a:extLst>
          </p:cNvPr>
          <p:cNvSpPr/>
          <p:nvPr/>
        </p:nvSpPr>
        <p:spPr>
          <a:xfrm>
            <a:off x="6536814" y="2198331"/>
            <a:ext cx="1387712" cy="500085"/>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Rectangle 13">
            <a:extLst>
              <a:ext uri="{FF2B5EF4-FFF2-40B4-BE49-F238E27FC236}">
                <a16:creationId xmlns:a16="http://schemas.microsoft.com/office/drawing/2014/main" id="{EBB92A8B-73EB-45FF-81DE-27C1B3F9B846}"/>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3;p1" descr="Viện Kỹ Thuật - Công Nghệ - Đại học Thủ Dầu Một">
            <a:extLst>
              <a:ext uri="{FF2B5EF4-FFF2-40B4-BE49-F238E27FC236}">
                <a16:creationId xmlns:a16="http://schemas.microsoft.com/office/drawing/2014/main" id="{AEB2EF6A-CE5D-4083-A435-F63FA22CBAA9}"/>
              </a:ext>
            </a:extLst>
          </p:cNvPr>
          <p:cNvPicPr preferRelativeResize="0"/>
          <p:nvPr/>
        </p:nvPicPr>
        <p:blipFill rotWithShape="1">
          <a:blip r:embed="rId8">
            <a:alphaModFix/>
          </a:blip>
          <a:srcRect/>
          <a:stretch/>
        </p:blipFill>
        <p:spPr>
          <a:xfrm>
            <a:off x="42141" y="-28281"/>
            <a:ext cx="1041940" cy="104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171" name="Google Shape;171;p6"/>
          <p:cNvSpPr/>
          <p:nvPr/>
        </p:nvSpPr>
        <p:spPr>
          <a:xfrm rot="5400000">
            <a:off x="9321074" y="3424289"/>
            <a:ext cx="979750" cy="626878"/>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26" name="Picture 2" descr="Virtual science lab startup Labster bags $10M to accelerate its ed tech  play | TechCrunch">
            <a:extLst>
              <a:ext uri="{FF2B5EF4-FFF2-40B4-BE49-F238E27FC236}">
                <a16:creationId xmlns:a16="http://schemas.microsoft.com/office/drawing/2014/main" id="{25EBDA54-9889-4838-889A-94B8048BC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412" y="4355183"/>
            <a:ext cx="3499555" cy="235008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58;p5" descr="All Education Schools | Find Education Degrees and Programs">
            <a:extLst>
              <a:ext uri="{FF2B5EF4-FFF2-40B4-BE49-F238E27FC236}">
                <a16:creationId xmlns:a16="http://schemas.microsoft.com/office/drawing/2014/main" id="{0F864EB4-AA7E-4BAF-811A-3E0E9725767F}"/>
              </a:ext>
            </a:extLst>
          </p:cNvPr>
          <p:cNvPicPr preferRelativeResize="0"/>
          <p:nvPr/>
        </p:nvPicPr>
        <p:blipFill rotWithShape="1">
          <a:blip r:embed="rId4">
            <a:alphaModFix/>
          </a:blip>
          <a:srcRect/>
          <a:stretch/>
        </p:blipFill>
        <p:spPr>
          <a:xfrm>
            <a:off x="8631492" y="1209907"/>
            <a:ext cx="2379015" cy="1910366"/>
          </a:xfrm>
          <a:prstGeom prst="rect">
            <a:avLst/>
          </a:prstGeom>
          <a:noFill/>
          <a:ln>
            <a:noFill/>
          </a:ln>
        </p:spPr>
      </p:pic>
      <p:pic>
        <p:nvPicPr>
          <p:cNvPr id="8" name="Google Shape;159;p5" descr="Topic 1: Introduction to Human Resources Management | The Borgen Project">
            <a:extLst>
              <a:ext uri="{FF2B5EF4-FFF2-40B4-BE49-F238E27FC236}">
                <a16:creationId xmlns:a16="http://schemas.microsoft.com/office/drawing/2014/main" id="{7B63AFC2-8489-4BA5-986E-239D12C7AEAA}"/>
              </a:ext>
            </a:extLst>
          </p:cNvPr>
          <p:cNvPicPr preferRelativeResize="0"/>
          <p:nvPr/>
        </p:nvPicPr>
        <p:blipFill rotWithShape="1">
          <a:blip r:embed="rId5">
            <a:alphaModFix/>
          </a:blip>
          <a:srcRect/>
          <a:stretch/>
        </p:blipFill>
        <p:spPr>
          <a:xfrm>
            <a:off x="4128306" y="1414020"/>
            <a:ext cx="1967693" cy="1822751"/>
          </a:xfrm>
          <a:prstGeom prst="rect">
            <a:avLst/>
          </a:prstGeom>
          <a:noFill/>
          <a:ln>
            <a:noFill/>
          </a:ln>
        </p:spPr>
      </p:pic>
      <p:pic>
        <p:nvPicPr>
          <p:cNvPr id="9" name="Google Shape;160;p5" descr="5 Possible Ways 5G will Impact Cloud Computing - CloudCow">
            <a:extLst>
              <a:ext uri="{FF2B5EF4-FFF2-40B4-BE49-F238E27FC236}">
                <a16:creationId xmlns:a16="http://schemas.microsoft.com/office/drawing/2014/main" id="{17D8BF12-C39E-4B8B-96F3-0C82FC04C4D8}"/>
              </a:ext>
            </a:extLst>
          </p:cNvPr>
          <p:cNvPicPr preferRelativeResize="0"/>
          <p:nvPr/>
        </p:nvPicPr>
        <p:blipFill rotWithShape="1">
          <a:blip r:embed="rId6">
            <a:alphaModFix/>
          </a:blip>
          <a:srcRect/>
          <a:stretch/>
        </p:blipFill>
        <p:spPr>
          <a:xfrm>
            <a:off x="186086" y="1117419"/>
            <a:ext cx="1408787" cy="1461167"/>
          </a:xfrm>
          <a:prstGeom prst="rect">
            <a:avLst/>
          </a:prstGeom>
          <a:noFill/>
          <a:ln>
            <a:noFill/>
          </a:ln>
        </p:spPr>
      </p:pic>
      <p:pic>
        <p:nvPicPr>
          <p:cNvPr id="10" name="Google Shape;161;p5" descr="Phát triển đô thị thông minh tại các nước phát triển: Không thể thiếu cơ  chế chính sách | Xã hội">
            <a:extLst>
              <a:ext uri="{FF2B5EF4-FFF2-40B4-BE49-F238E27FC236}">
                <a16:creationId xmlns:a16="http://schemas.microsoft.com/office/drawing/2014/main" id="{945C25E2-8CC6-4584-99BE-AA89F6D67EF5}"/>
              </a:ext>
            </a:extLst>
          </p:cNvPr>
          <p:cNvPicPr preferRelativeResize="0"/>
          <p:nvPr/>
        </p:nvPicPr>
        <p:blipFill rotWithShape="1">
          <a:blip r:embed="rId7">
            <a:alphaModFix/>
          </a:blip>
          <a:srcRect l="21360" r="33700" b="-1"/>
          <a:stretch/>
        </p:blipFill>
        <p:spPr>
          <a:xfrm>
            <a:off x="186086" y="2698416"/>
            <a:ext cx="1408787" cy="1461167"/>
          </a:xfrm>
          <a:prstGeom prst="rect">
            <a:avLst/>
          </a:prstGeom>
          <a:noFill/>
          <a:ln>
            <a:noFill/>
          </a:ln>
        </p:spPr>
      </p:pic>
      <p:sp>
        <p:nvSpPr>
          <p:cNvPr id="11" name="Google Shape;162;p5">
            <a:extLst>
              <a:ext uri="{FF2B5EF4-FFF2-40B4-BE49-F238E27FC236}">
                <a16:creationId xmlns:a16="http://schemas.microsoft.com/office/drawing/2014/main" id="{A21E9274-5899-43EE-AA03-48BE10F389F2}"/>
              </a:ext>
            </a:extLst>
          </p:cNvPr>
          <p:cNvSpPr/>
          <p:nvPr/>
        </p:nvSpPr>
        <p:spPr>
          <a:xfrm>
            <a:off x="2051221" y="2205466"/>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63;p5">
            <a:extLst>
              <a:ext uri="{FF2B5EF4-FFF2-40B4-BE49-F238E27FC236}">
                <a16:creationId xmlns:a16="http://schemas.microsoft.com/office/drawing/2014/main" id="{5CBC32DD-587C-4D02-B392-F4B748E44E3B}"/>
              </a:ext>
            </a:extLst>
          </p:cNvPr>
          <p:cNvSpPr/>
          <p:nvPr/>
        </p:nvSpPr>
        <p:spPr>
          <a:xfrm>
            <a:off x="6536814" y="2198331"/>
            <a:ext cx="1387712" cy="500085"/>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 name="Google Shape;181;p7" descr="Is Nepal Expensive to Travel?">
            <a:extLst>
              <a:ext uri="{FF2B5EF4-FFF2-40B4-BE49-F238E27FC236}">
                <a16:creationId xmlns:a16="http://schemas.microsoft.com/office/drawing/2014/main" id="{0F8D1468-C464-479C-A515-9555C8BEB550}"/>
              </a:ext>
            </a:extLst>
          </p:cNvPr>
          <p:cNvPicPr preferRelativeResize="0"/>
          <p:nvPr/>
        </p:nvPicPr>
        <p:blipFill rotWithShape="1">
          <a:blip r:embed="rId8">
            <a:alphaModFix/>
          </a:blip>
          <a:srcRect/>
          <a:stretch/>
        </p:blipFill>
        <p:spPr>
          <a:xfrm>
            <a:off x="3916764" y="4572961"/>
            <a:ext cx="2390775" cy="1914525"/>
          </a:xfrm>
          <a:prstGeom prst="rect">
            <a:avLst/>
          </a:prstGeom>
          <a:noFill/>
          <a:ln>
            <a:noFill/>
          </a:ln>
        </p:spPr>
      </p:pic>
      <p:sp>
        <p:nvSpPr>
          <p:cNvPr id="14" name="Google Shape;180;p7">
            <a:extLst>
              <a:ext uri="{FF2B5EF4-FFF2-40B4-BE49-F238E27FC236}">
                <a16:creationId xmlns:a16="http://schemas.microsoft.com/office/drawing/2014/main" id="{1A5C213E-AA30-4684-81BD-CFA42D887384}"/>
              </a:ext>
            </a:extLst>
          </p:cNvPr>
          <p:cNvSpPr/>
          <p:nvPr/>
        </p:nvSpPr>
        <p:spPr>
          <a:xfrm rot="10800000">
            <a:off x="6307539" y="5215828"/>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Rectangle 16">
            <a:extLst>
              <a:ext uri="{FF2B5EF4-FFF2-40B4-BE49-F238E27FC236}">
                <a16:creationId xmlns:a16="http://schemas.microsoft.com/office/drawing/2014/main" id="{01BC0E58-B0E7-48B3-91F8-9D61BF99AE91}"/>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93;p1" descr="Viện Kỹ Thuật - Công Nghệ - Đại học Thủ Dầu Một">
            <a:extLst>
              <a:ext uri="{FF2B5EF4-FFF2-40B4-BE49-F238E27FC236}">
                <a16:creationId xmlns:a16="http://schemas.microsoft.com/office/drawing/2014/main" id="{84C1DB6F-FE55-4180-88F5-B9A96B2FB2FA}"/>
              </a:ext>
            </a:extLst>
          </p:cNvPr>
          <p:cNvPicPr preferRelativeResize="0"/>
          <p:nvPr/>
        </p:nvPicPr>
        <p:blipFill rotWithShape="1">
          <a:blip r:embed="rId9">
            <a:alphaModFix/>
          </a:blip>
          <a:srcRect/>
          <a:stretch/>
        </p:blipFill>
        <p:spPr>
          <a:xfrm>
            <a:off x="42141" y="-28281"/>
            <a:ext cx="1041940" cy="1046375"/>
          </a:xfrm>
          <a:prstGeom prst="rect">
            <a:avLst/>
          </a:prstGeom>
          <a:noFill/>
          <a:ln>
            <a:noFill/>
          </a:ln>
        </p:spPr>
      </p:pic>
    </p:spTree>
    <p:extLst>
      <p:ext uri="{BB962C8B-B14F-4D97-AF65-F5344CB8AC3E}">
        <p14:creationId xmlns:p14="http://schemas.microsoft.com/office/powerpoint/2010/main" val="1271958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p:nvPr/>
        </p:nvSpPr>
        <p:spPr>
          <a:xfrm>
            <a:off x="0" y="0"/>
            <a:ext cx="12192000" cy="914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dirty="0">
                <a:solidFill>
                  <a:schemeClr val="lt1"/>
                </a:solidFill>
                <a:latin typeface="Times New Roman"/>
                <a:ea typeface="Times New Roman"/>
                <a:cs typeface="Times New Roman"/>
                <a:sym typeface="Times New Roman"/>
              </a:rPr>
              <a:t>1. GIỚI THIỆU </a:t>
            </a:r>
            <a:endParaRPr sz="4400" dirty="0">
              <a:solidFill>
                <a:schemeClr val="lt1"/>
              </a:solidFill>
              <a:latin typeface="Times New Roman"/>
              <a:ea typeface="Times New Roman"/>
              <a:cs typeface="Times New Roman"/>
              <a:sym typeface="Times New Roman"/>
            </a:endParaRPr>
          </a:p>
        </p:txBody>
      </p:sp>
      <p:sp>
        <p:nvSpPr>
          <p:cNvPr id="171" name="Google Shape;171;p6"/>
          <p:cNvSpPr/>
          <p:nvPr/>
        </p:nvSpPr>
        <p:spPr>
          <a:xfrm rot="5400000">
            <a:off x="9321074" y="3424289"/>
            <a:ext cx="979750" cy="626878"/>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26" name="Picture 2" descr="Virtual science lab startup Labster bags $10M to accelerate its ed tech  play | TechCrunch">
            <a:extLst>
              <a:ext uri="{FF2B5EF4-FFF2-40B4-BE49-F238E27FC236}">
                <a16:creationId xmlns:a16="http://schemas.microsoft.com/office/drawing/2014/main" id="{25EBDA54-9889-4838-889A-94B8048BC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412" y="4355183"/>
            <a:ext cx="3499555" cy="235008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58;p5" descr="All Education Schools | Find Education Degrees and Programs">
            <a:extLst>
              <a:ext uri="{FF2B5EF4-FFF2-40B4-BE49-F238E27FC236}">
                <a16:creationId xmlns:a16="http://schemas.microsoft.com/office/drawing/2014/main" id="{0F864EB4-AA7E-4BAF-811A-3E0E9725767F}"/>
              </a:ext>
            </a:extLst>
          </p:cNvPr>
          <p:cNvPicPr preferRelativeResize="0"/>
          <p:nvPr/>
        </p:nvPicPr>
        <p:blipFill rotWithShape="1">
          <a:blip r:embed="rId4">
            <a:alphaModFix/>
          </a:blip>
          <a:srcRect/>
          <a:stretch/>
        </p:blipFill>
        <p:spPr>
          <a:xfrm>
            <a:off x="8631492" y="1209907"/>
            <a:ext cx="2379015" cy="1910366"/>
          </a:xfrm>
          <a:prstGeom prst="rect">
            <a:avLst/>
          </a:prstGeom>
          <a:noFill/>
          <a:ln>
            <a:noFill/>
          </a:ln>
        </p:spPr>
      </p:pic>
      <p:pic>
        <p:nvPicPr>
          <p:cNvPr id="8" name="Google Shape;159;p5" descr="Topic 1: Introduction to Human Resources Management | The Borgen Project">
            <a:extLst>
              <a:ext uri="{FF2B5EF4-FFF2-40B4-BE49-F238E27FC236}">
                <a16:creationId xmlns:a16="http://schemas.microsoft.com/office/drawing/2014/main" id="{7B63AFC2-8489-4BA5-986E-239D12C7AEAA}"/>
              </a:ext>
            </a:extLst>
          </p:cNvPr>
          <p:cNvPicPr preferRelativeResize="0"/>
          <p:nvPr/>
        </p:nvPicPr>
        <p:blipFill rotWithShape="1">
          <a:blip r:embed="rId5">
            <a:alphaModFix/>
          </a:blip>
          <a:srcRect/>
          <a:stretch/>
        </p:blipFill>
        <p:spPr>
          <a:xfrm>
            <a:off x="4128306" y="1414020"/>
            <a:ext cx="1967693" cy="1822751"/>
          </a:xfrm>
          <a:prstGeom prst="rect">
            <a:avLst/>
          </a:prstGeom>
          <a:noFill/>
          <a:ln>
            <a:noFill/>
          </a:ln>
        </p:spPr>
      </p:pic>
      <p:pic>
        <p:nvPicPr>
          <p:cNvPr id="9" name="Google Shape;160;p5" descr="5 Possible Ways 5G will Impact Cloud Computing - CloudCow">
            <a:extLst>
              <a:ext uri="{FF2B5EF4-FFF2-40B4-BE49-F238E27FC236}">
                <a16:creationId xmlns:a16="http://schemas.microsoft.com/office/drawing/2014/main" id="{17D8BF12-C39E-4B8B-96F3-0C82FC04C4D8}"/>
              </a:ext>
            </a:extLst>
          </p:cNvPr>
          <p:cNvPicPr preferRelativeResize="0"/>
          <p:nvPr/>
        </p:nvPicPr>
        <p:blipFill rotWithShape="1">
          <a:blip r:embed="rId6">
            <a:alphaModFix/>
          </a:blip>
          <a:srcRect/>
          <a:stretch/>
        </p:blipFill>
        <p:spPr>
          <a:xfrm>
            <a:off x="186086" y="1117419"/>
            <a:ext cx="1408787" cy="1461167"/>
          </a:xfrm>
          <a:prstGeom prst="rect">
            <a:avLst/>
          </a:prstGeom>
          <a:noFill/>
          <a:ln>
            <a:noFill/>
          </a:ln>
        </p:spPr>
      </p:pic>
      <p:pic>
        <p:nvPicPr>
          <p:cNvPr id="10" name="Google Shape;161;p5" descr="Phát triển đô thị thông minh tại các nước phát triển: Không thể thiếu cơ  chế chính sách | Xã hội">
            <a:extLst>
              <a:ext uri="{FF2B5EF4-FFF2-40B4-BE49-F238E27FC236}">
                <a16:creationId xmlns:a16="http://schemas.microsoft.com/office/drawing/2014/main" id="{945C25E2-8CC6-4584-99BE-AA89F6D67EF5}"/>
              </a:ext>
            </a:extLst>
          </p:cNvPr>
          <p:cNvPicPr preferRelativeResize="0"/>
          <p:nvPr/>
        </p:nvPicPr>
        <p:blipFill rotWithShape="1">
          <a:blip r:embed="rId7">
            <a:alphaModFix/>
          </a:blip>
          <a:srcRect l="21360" r="33700" b="-1"/>
          <a:stretch/>
        </p:blipFill>
        <p:spPr>
          <a:xfrm>
            <a:off x="186086" y="2698416"/>
            <a:ext cx="1408787" cy="1461167"/>
          </a:xfrm>
          <a:prstGeom prst="rect">
            <a:avLst/>
          </a:prstGeom>
          <a:noFill/>
          <a:ln>
            <a:noFill/>
          </a:ln>
        </p:spPr>
      </p:pic>
      <p:sp>
        <p:nvSpPr>
          <p:cNvPr id="11" name="Google Shape;162;p5">
            <a:extLst>
              <a:ext uri="{FF2B5EF4-FFF2-40B4-BE49-F238E27FC236}">
                <a16:creationId xmlns:a16="http://schemas.microsoft.com/office/drawing/2014/main" id="{A21E9274-5899-43EE-AA03-48BE10F389F2}"/>
              </a:ext>
            </a:extLst>
          </p:cNvPr>
          <p:cNvSpPr/>
          <p:nvPr/>
        </p:nvSpPr>
        <p:spPr>
          <a:xfrm>
            <a:off x="2051221" y="2205466"/>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63;p5">
            <a:extLst>
              <a:ext uri="{FF2B5EF4-FFF2-40B4-BE49-F238E27FC236}">
                <a16:creationId xmlns:a16="http://schemas.microsoft.com/office/drawing/2014/main" id="{5CBC32DD-587C-4D02-B392-F4B748E44E3B}"/>
              </a:ext>
            </a:extLst>
          </p:cNvPr>
          <p:cNvSpPr/>
          <p:nvPr/>
        </p:nvSpPr>
        <p:spPr>
          <a:xfrm>
            <a:off x="6536814" y="2198331"/>
            <a:ext cx="1387712" cy="500085"/>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 name="Google Shape;181;p7" descr="Is Nepal Expensive to Travel?">
            <a:extLst>
              <a:ext uri="{FF2B5EF4-FFF2-40B4-BE49-F238E27FC236}">
                <a16:creationId xmlns:a16="http://schemas.microsoft.com/office/drawing/2014/main" id="{0F8D1468-C464-479C-A515-9555C8BEB550}"/>
              </a:ext>
            </a:extLst>
          </p:cNvPr>
          <p:cNvPicPr preferRelativeResize="0"/>
          <p:nvPr/>
        </p:nvPicPr>
        <p:blipFill rotWithShape="1">
          <a:blip r:embed="rId8">
            <a:alphaModFix/>
          </a:blip>
          <a:srcRect/>
          <a:stretch/>
        </p:blipFill>
        <p:spPr>
          <a:xfrm>
            <a:off x="3916764" y="4572961"/>
            <a:ext cx="2390775" cy="1914525"/>
          </a:xfrm>
          <a:prstGeom prst="rect">
            <a:avLst/>
          </a:prstGeom>
          <a:noFill/>
          <a:ln>
            <a:noFill/>
          </a:ln>
        </p:spPr>
      </p:pic>
      <p:sp>
        <p:nvSpPr>
          <p:cNvPr id="14" name="Google Shape;180;p7">
            <a:extLst>
              <a:ext uri="{FF2B5EF4-FFF2-40B4-BE49-F238E27FC236}">
                <a16:creationId xmlns:a16="http://schemas.microsoft.com/office/drawing/2014/main" id="{1A5C213E-AA30-4684-81BD-CFA42D887384}"/>
              </a:ext>
            </a:extLst>
          </p:cNvPr>
          <p:cNvSpPr/>
          <p:nvPr/>
        </p:nvSpPr>
        <p:spPr>
          <a:xfrm rot="10800000">
            <a:off x="6307539" y="5215828"/>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80;p7">
            <a:extLst>
              <a:ext uri="{FF2B5EF4-FFF2-40B4-BE49-F238E27FC236}">
                <a16:creationId xmlns:a16="http://schemas.microsoft.com/office/drawing/2014/main" id="{3481B834-C5F0-46A0-BCAD-37DC1FE30062}"/>
              </a:ext>
            </a:extLst>
          </p:cNvPr>
          <p:cNvSpPr/>
          <p:nvPr/>
        </p:nvSpPr>
        <p:spPr>
          <a:xfrm rot="10800000">
            <a:off x="2283730" y="5215828"/>
            <a:ext cx="1516096" cy="628790"/>
          </a:xfrm>
          <a:prstGeom prst="right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 name="Google Shape;188;p8" descr="Hình ảnh Cậu Bé Dễ Thương đặt Câu Hỏi Câu Hỏi Tại Sao Câu Hỏi, Clipart Bối  Rối, Câu Hỏi Dễ Thương Cậu Bé, Câu Hỏi Vector và PNG với nền trong">
            <a:extLst>
              <a:ext uri="{FF2B5EF4-FFF2-40B4-BE49-F238E27FC236}">
                <a16:creationId xmlns:a16="http://schemas.microsoft.com/office/drawing/2014/main" id="{06FF9531-C597-4326-848E-741CCFD3DBA2}"/>
              </a:ext>
            </a:extLst>
          </p:cNvPr>
          <p:cNvPicPr preferRelativeResize="0"/>
          <p:nvPr/>
        </p:nvPicPr>
        <p:blipFill rotWithShape="1">
          <a:blip r:embed="rId9">
            <a:alphaModFix/>
          </a:blip>
          <a:srcRect/>
          <a:stretch/>
        </p:blipFill>
        <p:spPr>
          <a:xfrm>
            <a:off x="903015" y="4415254"/>
            <a:ext cx="1188167" cy="1268540"/>
          </a:xfrm>
          <a:prstGeom prst="rect">
            <a:avLst/>
          </a:prstGeom>
          <a:noFill/>
          <a:ln>
            <a:noFill/>
          </a:ln>
        </p:spPr>
      </p:pic>
      <p:pic>
        <p:nvPicPr>
          <p:cNvPr id="17" name="Google Shape;190;p8" descr="7 ways 3PLs can reduce your logistics costs - Kanban Logistics">
            <a:extLst>
              <a:ext uri="{FF2B5EF4-FFF2-40B4-BE49-F238E27FC236}">
                <a16:creationId xmlns:a16="http://schemas.microsoft.com/office/drawing/2014/main" id="{58218001-3D74-4EAA-8028-3B06E669EDED}"/>
              </a:ext>
            </a:extLst>
          </p:cNvPr>
          <p:cNvPicPr preferRelativeResize="0"/>
          <p:nvPr/>
        </p:nvPicPr>
        <p:blipFill rotWithShape="1">
          <a:blip r:embed="rId10">
            <a:alphaModFix/>
          </a:blip>
          <a:srcRect/>
          <a:stretch/>
        </p:blipFill>
        <p:spPr>
          <a:xfrm>
            <a:off x="978624" y="5623165"/>
            <a:ext cx="1112363" cy="1051151"/>
          </a:xfrm>
          <a:prstGeom prst="rect">
            <a:avLst/>
          </a:prstGeom>
          <a:noFill/>
          <a:ln>
            <a:noFill/>
          </a:ln>
        </p:spPr>
      </p:pic>
      <p:sp>
        <p:nvSpPr>
          <p:cNvPr id="19" name="Rectangle 18">
            <a:extLst>
              <a:ext uri="{FF2B5EF4-FFF2-40B4-BE49-F238E27FC236}">
                <a16:creationId xmlns:a16="http://schemas.microsoft.com/office/drawing/2014/main" id="{E1396CD3-9790-45CB-A916-A2157DB597EC}"/>
              </a:ext>
            </a:extLst>
          </p:cNvPr>
          <p:cNvSpPr/>
          <p:nvPr/>
        </p:nvSpPr>
        <p:spPr>
          <a:xfrm>
            <a:off x="0" y="-28281"/>
            <a:ext cx="1126222" cy="949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oogle Shape;93;p1" descr="Viện Kỹ Thuật - Công Nghệ - Đại học Thủ Dầu Một">
            <a:extLst>
              <a:ext uri="{FF2B5EF4-FFF2-40B4-BE49-F238E27FC236}">
                <a16:creationId xmlns:a16="http://schemas.microsoft.com/office/drawing/2014/main" id="{1E0632B4-67E6-4F50-B9F5-5CF479FB7BEC}"/>
              </a:ext>
            </a:extLst>
          </p:cNvPr>
          <p:cNvPicPr preferRelativeResize="0"/>
          <p:nvPr/>
        </p:nvPicPr>
        <p:blipFill rotWithShape="1">
          <a:blip r:embed="rId11">
            <a:alphaModFix/>
          </a:blip>
          <a:srcRect/>
          <a:stretch/>
        </p:blipFill>
        <p:spPr>
          <a:xfrm>
            <a:off x="42141" y="-28281"/>
            <a:ext cx="1041940" cy="1046375"/>
          </a:xfrm>
          <a:prstGeom prst="rect">
            <a:avLst/>
          </a:prstGeom>
          <a:noFill/>
          <a:ln>
            <a:noFill/>
          </a:ln>
        </p:spPr>
      </p:pic>
    </p:spTree>
    <p:extLst>
      <p:ext uri="{BB962C8B-B14F-4D97-AF65-F5344CB8AC3E}">
        <p14:creationId xmlns:p14="http://schemas.microsoft.com/office/powerpoint/2010/main" val="1289209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TotalTime>
  <Words>1141</Words>
  <Application>Microsoft Office PowerPoint</Application>
  <PresentationFormat>Widescreen</PresentationFormat>
  <Paragraphs>179</Paragraphs>
  <Slides>37</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Calibri Light</vt:lpstr>
      <vt:lpstr>Tahoma</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tran</dc:creator>
  <cp:lastModifiedBy>TTA</cp:lastModifiedBy>
  <cp:revision>52</cp:revision>
  <dcterms:created xsi:type="dcterms:W3CDTF">2021-03-19T00:16:45Z</dcterms:created>
  <dcterms:modified xsi:type="dcterms:W3CDTF">2021-05-16T11:58:36Z</dcterms:modified>
</cp:coreProperties>
</file>